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3" r:id="rId2"/>
    <p:sldMasterId id="2147483675" r:id="rId3"/>
  </p:sldMasterIdLst>
  <p:notesMasterIdLst>
    <p:notesMasterId r:id="rId24"/>
  </p:notesMasterIdLst>
  <p:sldIdLst>
    <p:sldId id="393" r:id="rId4"/>
    <p:sldId id="395" r:id="rId5"/>
    <p:sldId id="398" r:id="rId6"/>
    <p:sldId id="397" r:id="rId7"/>
    <p:sldId id="418" r:id="rId8"/>
    <p:sldId id="410" r:id="rId9"/>
    <p:sldId id="400" r:id="rId10"/>
    <p:sldId id="411" r:id="rId11"/>
    <p:sldId id="394" r:id="rId12"/>
    <p:sldId id="399" r:id="rId13"/>
    <p:sldId id="430" r:id="rId14"/>
    <p:sldId id="440" r:id="rId15"/>
    <p:sldId id="459" r:id="rId16"/>
    <p:sldId id="424" r:id="rId17"/>
    <p:sldId id="441" r:id="rId18"/>
    <p:sldId id="434" r:id="rId19"/>
    <p:sldId id="443" r:id="rId20"/>
    <p:sldId id="291" r:id="rId21"/>
    <p:sldId id="330" r:id="rId22"/>
    <p:sldId id="461" r:id="rId23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28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16" autoAdjust="0"/>
    <p:restoredTop sz="92509" autoAdjust="0"/>
  </p:normalViewPr>
  <p:slideViewPr>
    <p:cSldViewPr>
      <p:cViewPr varScale="1">
        <p:scale>
          <a:sx n="265" d="100"/>
          <a:sy n="265" d="100"/>
        </p:scale>
        <p:origin x="208" y="240"/>
      </p:cViewPr>
      <p:guideLst>
        <p:guide orient="horz" pos="1128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3" d="100"/>
        <a:sy n="113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CCC063-780A-4D6C-BD5E-B6FFFDE1CAF7}" type="datetimeFigureOut">
              <a:rPr lang="en-US" smtClean="0"/>
              <a:pPr/>
              <a:t>1/19/21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79E819-FE53-4A8E-B2A6-7EA63DEA3F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719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9E819-FE53-4A8E-B2A6-7EA63DEA3F56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8137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module</a:t>
            </a:r>
            <a:r>
              <a:rPr lang="en-US" baseline="0" dirty="0"/>
              <a:t> provides a template from which you can create actual objects. When a module is invoked, </a:t>
            </a:r>
            <a:r>
              <a:rPr lang="en-US" baseline="0" dirty="0" err="1"/>
              <a:t>verilog</a:t>
            </a:r>
            <a:r>
              <a:rPr lang="en-US" baseline="0" dirty="0"/>
              <a:t> creates a unique object from the template.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79E819-FE53-4A8E-B2A6-7EA63DEA3F56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3276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9E819-FE53-4A8E-B2A6-7EA63DEA3F56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5100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9E819-FE53-4A8E-B2A6-7EA63DEA3F56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8341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size mismatch never generated an error in the compilation! </a:t>
            </a:r>
          </a:p>
          <a:p>
            <a:r>
              <a:rPr lang="en-US" dirty="0"/>
              <a:t>One of the common sources of the error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9E819-FE53-4A8E-B2A6-7EA63DEA3F56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6558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9E819-FE53-4A8E-B2A6-7EA63DEA3F56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3784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9E819-FE53-4A8E-B2A6-7EA63DEA3F56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2263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9E819-FE53-4A8E-B2A6-7EA63DEA3F56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3533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9E819-FE53-4A8E-B2A6-7EA63DEA3F56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4481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9E819-FE53-4A8E-B2A6-7EA63DEA3F56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9531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9E819-FE53-4A8E-B2A6-7EA63DEA3F56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5709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9E819-FE53-4A8E-B2A6-7EA63DEA3F56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29768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9E819-FE53-4A8E-B2A6-7EA63DEA3F56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1226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9E819-FE53-4A8E-B2A6-7EA63DEA3F56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2869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9E819-FE53-4A8E-B2A6-7EA63DEA3F56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971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9E819-FE53-4A8E-B2A6-7EA63DEA3F56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104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9E819-FE53-4A8E-B2A6-7EA63DEA3F56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9871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9E819-FE53-4A8E-B2A6-7EA63DEA3F56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8148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Port mismatch is one of the common errors as well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9E819-FE53-4A8E-B2A6-7EA63DEA3F56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5499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9E819-FE53-4A8E-B2A6-7EA63DEA3F56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376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687514" y="3029480"/>
            <a:ext cx="7227887" cy="526521"/>
          </a:xfrm>
        </p:spPr>
        <p:txBody>
          <a:bodyPr/>
          <a:lstStyle>
            <a:lvl1pPr>
              <a:defRPr sz="3200">
                <a:solidFill>
                  <a:srgbClr val="002A54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687514" y="3550708"/>
            <a:ext cx="6084887" cy="508000"/>
          </a:xfrm>
        </p:spPr>
        <p:txBody>
          <a:bodyPr/>
          <a:lstStyle>
            <a:lvl1pPr marL="0" indent="0">
              <a:buFontTx/>
              <a:buNone/>
              <a:defRPr sz="2000">
                <a:solidFill>
                  <a:srgbClr val="002A54"/>
                </a:solidFill>
                <a:latin typeface="HandelGothic BT" pitchFamily="82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56639133"/>
      </p:ext>
    </p:extLst>
  </p:cSld>
  <p:clrMapOvr>
    <a:masterClrMapping/>
  </p:clrMapOvr>
  <p:transition>
    <p:dissolv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1590809"/>
      </p:ext>
    </p:extLst>
  </p:cSld>
  <p:clrMapOvr>
    <a:masterClrMapping/>
  </p:clrMapOvr>
  <p:transition>
    <p:dissolv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85582103"/>
      </p:ext>
    </p:extLst>
  </p:cSld>
  <p:clrMapOvr>
    <a:masterClrMapping/>
  </p:clrMapOvr>
  <p:transition>
    <p:dissolv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40514" y="264583"/>
            <a:ext cx="2105025" cy="49966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2263" y="264583"/>
            <a:ext cx="6165850" cy="49966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2835866"/>
      </p:ext>
    </p:extLst>
  </p:cSld>
  <p:clrMapOvr>
    <a:masterClrMapping/>
  </p:clrMapOvr>
  <p:transition>
    <p:dissolv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/>
            </a:lvl1pPr>
            <a:lvl2pPr marL="380985" indent="0" algn="ctr">
              <a:buNone/>
              <a:defRPr/>
            </a:lvl2pPr>
            <a:lvl3pPr marL="761970" indent="0" algn="ctr">
              <a:buNone/>
              <a:defRPr/>
            </a:lvl3pPr>
            <a:lvl4pPr marL="1142954" indent="0" algn="ctr">
              <a:buNone/>
              <a:defRPr/>
            </a:lvl4pPr>
            <a:lvl5pPr marL="1523939" indent="0" algn="ctr">
              <a:buNone/>
              <a:defRPr/>
            </a:lvl5pPr>
            <a:lvl6pPr marL="1904924" indent="0" algn="ctr">
              <a:buNone/>
              <a:defRPr/>
            </a:lvl6pPr>
            <a:lvl7pPr marL="2285909" indent="0" algn="ctr">
              <a:buNone/>
              <a:defRPr/>
            </a:lvl7pPr>
            <a:lvl8pPr marL="2666893" indent="0" algn="ctr">
              <a:buNone/>
              <a:defRPr/>
            </a:lvl8pPr>
            <a:lvl9pPr marL="3047878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D1E68D3-4850-4A37-928D-311967714178}" type="slidenum">
              <a:rPr lang="en-US">
                <a:solidFill>
                  <a:srgbClr val="808080"/>
                </a:solidFill>
                <a:latin typeface="AUdimat"/>
              </a:rPr>
              <a:pPr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3456868526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2C425F6-CA7B-4977-8DCE-0B0DAF9AC9E5}" type="slidenum">
              <a:rPr lang="en-US">
                <a:solidFill>
                  <a:srgbClr val="808080"/>
                </a:solidFill>
                <a:latin typeface="AUdimat"/>
              </a:rPr>
              <a:pPr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4089403959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3333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1667"/>
            </a:lvl1pPr>
            <a:lvl2pPr marL="380985" indent="0">
              <a:buNone/>
              <a:defRPr sz="1500"/>
            </a:lvl2pPr>
            <a:lvl3pPr marL="761970" indent="0">
              <a:buNone/>
              <a:defRPr sz="1333"/>
            </a:lvl3pPr>
            <a:lvl4pPr marL="1142954" indent="0">
              <a:buNone/>
              <a:defRPr sz="1167"/>
            </a:lvl4pPr>
            <a:lvl5pPr marL="1523939" indent="0">
              <a:buNone/>
              <a:defRPr sz="1167"/>
            </a:lvl5pPr>
            <a:lvl6pPr marL="1904924" indent="0">
              <a:buNone/>
              <a:defRPr sz="1167"/>
            </a:lvl6pPr>
            <a:lvl7pPr marL="2285909" indent="0">
              <a:buNone/>
              <a:defRPr sz="1167"/>
            </a:lvl7pPr>
            <a:lvl8pPr marL="2666893" indent="0">
              <a:buNone/>
              <a:defRPr sz="1167"/>
            </a:lvl8pPr>
            <a:lvl9pPr marL="3047878" indent="0">
              <a:buNone/>
              <a:defRPr sz="11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350E68E-62F3-417D-AA9C-E2C977939157}" type="slidenum">
              <a:rPr lang="en-US">
                <a:solidFill>
                  <a:srgbClr val="808080"/>
                </a:solidFill>
                <a:latin typeface="AUdimat"/>
              </a:rPr>
              <a:pPr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2195057067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8464" y="1086115"/>
            <a:ext cx="4097337" cy="4175125"/>
          </a:xfrm>
        </p:spPr>
        <p:txBody>
          <a:bodyPr/>
          <a:lstStyle>
            <a:lvl1pPr>
              <a:defRPr sz="2333"/>
            </a:lvl1pPr>
            <a:lvl2pPr>
              <a:defRPr sz="2000"/>
            </a:lvl2pPr>
            <a:lvl3pPr>
              <a:defRPr sz="1667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86115"/>
            <a:ext cx="4097338" cy="4175125"/>
          </a:xfrm>
        </p:spPr>
        <p:txBody>
          <a:bodyPr/>
          <a:lstStyle>
            <a:lvl1pPr>
              <a:defRPr sz="2333"/>
            </a:lvl1pPr>
            <a:lvl2pPr>
              <a:defRPr sz="2000"/>
            </a:lvl2pPr>
            <a:lvl3pPr>
              <a:defRPr sz="1667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D07F053-8107-46B7-A652-BFA4BD89CBB0}" type="slidenum">
              <a:rPr lang="en-US">
                <a:solidFill>
                  <a:srgbClr val="808080"/>
                </a:solidFill>
                <a:latin typeface="AUdimat"/>
              </a:rPr>
              <a:pPr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380642005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000"/>
            </a:lvl1pPr>
            <a:lvl2pPr>
              <a:defRPr sz="1667"/>
            </a:lvl2pPr>
            <a:lvl3pPr>
              <a:defRPr sz="15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000"/>
            </a:lvl1pPr>
            <a:lvl2pPr>
              <a:defRPr sz="1667"/>
            </a:lvl2pPr>
            <a:lvl3pPr>
              <a:defRPr sz="15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09F3E17-C077-44AB-ADB4-BEDAC0AAB746}" type="slidenum">
              <a:rPr lang="en-US">
                <a:solidFill>
                  <a:srgbClr val="808080"/>
                </a:solidFill>
                <a:latin typeface="AUdimat"/>
              </a:rPr>
              <a:pPr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2513337736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4C99C5E-06A2-42B6-8ED0-480CEB160FE6}" type="slidenum">
              <a:rPr lang="en-US">
                <a:solidFill>
                  <a:srgbClr val="808080"/>
                </a:solidFill>
                <a:latin typeface="AUdimat"/>
              </a:rPr>
              <a:pPr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877927045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2263" y="264584"/>
            <a:ext cx="8669337" cy="632354"/>
          </a:xfrm>
        </p:spPr>
        <p:txBody>
          <a:bodyPr>
            <a:scene3d>
              <a:camera prst="orthographicFront"/>
              <a:lightRig rig="balanced" dir="t"/>
            </a:scene3d>
            <a:sp3d extrusionH="12700" contourW="12700" prstMaterial="metal">
              <a:bevelT w="25400" h="25400"/>
              <a:extrusionClr>
                <a:srgbClr val="FFC000"/>
              </a:extrusionClr>
              <a:contourClr>
                <a:schemeClr val="accent2"/>
              </a:contourClr>
            </a:sp3d>
          </a:bodyPr>
          <a:lstStyle>
            <a:lvl1pPr>
              <a:defRPr b="1" cap="none" spc="0">
                <a:ln>
                  <a:noFill/>
                </a:ln>
                <a:solidFill>
                  <a:schemeClr val="tx1"/>
                </a:solidFill>
                <a:effectLst>
                  <a:outerShdw blurRad="76200" dist="38100" dir="5040000" algn="ctr" rotWithShape="0">
                    <a:srgbClr val="000000">
                      <a:alpha val="30000"/>
                    </a:srgbClr>
                  </a:outerShdw>
                </a:effectLst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rgbClr val="002A54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2400">
                <a:solidFill>
                  <a:srgbClr val="002A54"/>
                </a:solidFill>
                <a:latin typeface="Arial" pitchFamily="34" charset="0"/>
                <a:cs typeface="Arial" pitchFamily="34" charset="0"/>
              </a:defRPr>
            </a:lvl2pPr>
            <a:lvl3pPr>
              <a:defRPr sz="1800">
                <a:solidFill>
                  <a:srgbClr val="002A54"/>
                </a:solidFill>
                <a:latin typeface="Arial" pitchFamily="34" charset="0"/>
                <a:cs typeface="Arial" pitchFamily="34" charset="0"/>
              </a:defRPr>
            </a:lvl3pPr>
            <a:lvl4pPr>
              <a:defRPr sz="1600">
                <a:solidFill>
                  <a:srgbClr val="002A54"/>
                </a:solidFill>
                <a:latin typeface="Arial" pitchFamily="34" charset="0"/>
                <a:cs typeface="Arial" pitchFamily="34" charset="0"/>
              </a:defRPr>
            </a:lvl4pPr>
            <a:lvl5pPr>
              <a:defRPr sz="1400">
                <a:solidFill>
                  <a:srgbClr val="002A54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461376" y="5461000"/>
            <a:ext cx="606425" cy="179917"/>
          </a:xfrm>
        </p:spPr>
        <p:txBody>
          <a:bodyPr/>
          <a:lstStyle>
            <a:lvl1pPr>
              <a:defRPr sz="1000"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935EF8E-4697-4D3A-A2CC-907320EFDC7C}" type="slidenum">
              <a:rPr lang="en-US">
                <a:solidFill>
                  <a:srgbClr val="808080"/>
                </a:solidFill>
                <a:latin typeface="AUdimat"/>
              </a:rPr>
              <a:pPr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875106498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1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2667"/>
            </a:lvl1pPr>
            <a:lvl2pPr>
              <a:defRPr sz="2333"/>
            </a:lvl2pPr>
            <a:lvl3pPr>
              <a:defRPr sz="2000"/>
            </a:lvl3pPr>
            <a:lvl4pPr>
              <a:defRPr sz="1667"/>
            </a:lvl4pPr>
            <a:lvl5pPr>
              <a:defRPr sz="1667"/>
            </a:lvl5pPr>
            <a:lvl6pPr>
              <a:defRPr sz="1667"/>
            </a:lvl6pPr>
            <a:lvl7pPr>
              <a:defRPr sz="1667"/>
            </a:lvl7pPr>
            <a:lvl8pPr>
              <a:defRPr sz="1667"/>
            </a:lvl8pPr>
            <a:lvl9pPr>
              <a:defRPr sz="1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167"/>
            </a:lvl1pPr>
            <a:lvl2pPr marL="380985" indent="0">
              <a:buNone/>
              <a:defRPr sz="1000"/>
            </a:lvl2pPr>
            <a:lvl3pPr marL="761970" indent="0">
              <a:buNone/>
              <a:defRPr sz="833"/>
            </a:lvl3pPr>
            <a:lvl4pPr marL="1142954" indent="0">
              <a:buNone/>
              <a:defRPr sz="750"/>
            </a:lvl4pPr>
            <a:lvl5pPr marL="1523939" indent="0">
              <a:buNone/>
              <a:defRPr sz="750"/>
            </a:lvl5pPr>
            <a:lvl6pPr marL="1904924" indent="0">
              <a:buNone/>
              <a:defRPr sz="750"/>
            </a:lvl6pPr>
            <a:lvl7pPr marL="2285909" indent="0">
              <a:buNone/>
              <a:defRPr sz="750"/>
            </a:lvl7pPr>
            <a:lvl8pPr marL="2666893" indent="0">
              <a:buNone/>
              <a:defRPr sz="750"/>
            </a:lvl8pPr>
            <a:lvl9pPr marL="3047878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4BE3028-DE42-4D30-A215-8BC2FBE4C680}" type="slidenum">
              <a:rPr lang="en-US">
                <a:solidFill>
                  <a:srgbClr val="808080"/>
                </a:solidFill>
                <a:latin typeface="AUdimat"/>
              </a:rPr>
              <a:pPr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3083915726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1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2667"/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167"/>
            </a:lvl1pPr>
            <a:lvl2pPr marL="380985" indent="0">
              <a:buNone/>
              <a:defRPr sz="1000"/>
            </a:lvl2pPr>
            <a:lvl3pPr marL="761970" indent="0">
              <a:buNone/>
              <a:defRPr sz="833"/>
            </a:lvl3pPr>
            <a:lvl4pPr marL="1142954" indent="0">
              <a:buNone/>
              <a:defRPr sz="750"/>
            </a:lvl4pPr>
            <a:lvl5pPr marL="1523939" indent="0">
              <a:buNone/>
              <a:defRPr sz="750"/>
            </a:lvl5pPr>
            <a:lvl6pPr marL="1904924" indent="0">
              <a:buNone/>
              <a:defRPr sz="750"/>
            </a:lvl6pPr>
            <a:lvl7pPr marL="2285909" indent="0">
              <a:buNone/>
              <a:defRPr sz="750"/>
            </a:lvl7pPr>
            <a:lvl8pPr marL="2666893" indent="0">
              <a:buNone/>
              <a:defRPr sz="750"/>
            </a:lvl8pPr>
            <a:lvl9pPr marL="3047878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C1CDC6B-383D-4907-803F-9B0CF9772B4D}" type="slidenum">
              <a:rPr lang="en-US">
                <a:solidFill>
                  <a:srgbClr val="808080"/>
                </a:solidFill>
                <a:latin typeface="AUdimat"/>
              </a:rPr>
              <a:pPr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2636022762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EF170F5-5B3A-46D3-A9EF-01506258B58C}" type="slidenum">
              <a:rPr lang="en-US">
                <a:solidFill>
                  <a:srgbClr val="808080"/>
                </a:solidFill>
                <a:latin typeface="AUdimat"/>
              </a:rPr>
              <a:pPr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3960114705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40514" y="264583"/>
            <a:ext cx="2105025" cy="49966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2263" y="264583"/>
            <a:ext cx="6165850" cy="49966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48CC6DC-B4BA-4983-A231-FA2D153B122B}" type="slidenum">
              <a:rPr lang="en-US">
                <a:solidFill>
                  <a:srgbClr val="808080"/>
                </a:solidFill>
                <a:latin typeface="AUdimat"/>
              </a:rPr>
              <a:pPr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284989678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07591135"/>
      </p:ext>
    </p:extLst>
  </p:cSld>
  <p:clrMapOvr>
    <a:masterClrMapping/>
  </p:clrMapOvr>
  <p:transition>
    <p:dissolv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62895840"/>
      </p:ext>
    </p:extLst>
  </p:cSld>
  <p:clrMapOvr>
    <a:masterClrMapping/>
  </p:clrMapOvr>
  <p:transition>
    <p:dissolv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1336897"/>
      </p:ext>
    </p:extLst>
  </p:cSld>
  <p:clrMapOvr>
    <a:masterClrMapping/>
  </p:clrMapOvr>
  <p:transition>
    <p:dissolv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8464" y="1086115"/>
            <a:ext cx="4097337" cy="4175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86115"/>
            <a:ext cx="4097338" cy="4175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06568508"/>
      </p:ext>
    </p:extLst>
  </p:cSld>
  <p:clrMapOvr>
    <a:masterClrMapping/>
  </p:clrMapOvr>
  <p:transition>
    <p:dissolv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40346977"/>
      </p:ext>
    </p:extLst>
  </p:cSld>
  <p:clrMapOvr>
    <a:masterClrMapping/>
  </p:clrMapOvr>
  <p:transition>
    <p:dissolv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21167486"/>
      </p:ext>
    </p:extLst>
  </p:cSld>
  <p:clrMapOvr>
    <a:masterClrMapping/>
  </p:clrMapOvr>
  <p:transition>
    <p:dissolv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5112947"/>
      </p:ext>
    </p:extLst>
  </p:cSld>
  <p:clrMapOvr>
    <a:masterClrMapping/>
  </p:clrMapOvr>
  <p:transition>
    <p:dissolv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4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2263" y="264584"/>
            <a:ext cx="8229600" cy="6323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8464" y="1086115"/>
            <a:ext cx="8347075" cy="417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61376" y="5513917"/>
            <a:ext cx="606425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chemeClr val="bg2"/>
                </a:solidFill>
                <a:latin typeface="+mn-lt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ransition/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2A54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Franklin Gothic Demi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Franklin Gothic Demi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Franklin Gothic Demi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Franklin Gothic Demi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Franklin Gothic Demi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Franklin Gothic Demi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Franklin Gothic Demi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Franklin Gothic Dem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rgbClr val="002A54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rgbClr val="002A54"/>
          </a:solidFill>
          <a:latin typeface="Arial" pitchFamily="34" charset="0"/>
          <a:cs typeface="Arial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rgbClr val="002A54"/>
          </a:solidFill>
          <a:latin typeface="Arial" pitchFamily="34" charset="0"/>
          <a:cs typeface="Arial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002A54"/>
          </a:solidFill>
          <a:latin typeface="Arial" pitchFamily="34" charset="0"/>
          <a:cs typeface="Arial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2A54"/>
          </a:solidFill>
          <a:latin typeface="Arial" pitchFamily="34" charset="0"/>
          <a:cs typeface="Arial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2263" y="264584"/>
            <a:ext cx="8229600" cy="6323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8464" y="1086115"/>
            <a:ext cx="8347075" cy="417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93534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ransition>
    <p:dissolve/>
  </p:transition>
  <p:hf sldNum="0" hdr="0" dt="0"/>
  <p:txStyles>
    <p:titleStyle>
      <a:lvl1pPr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2263" y="264584"/>
            <a:ext cx="8229600" cy="6323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8464" y="1086115"/>
            <a:ext cx="8347075" cy="417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7044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687513" y="5513917"/>
            <a:ext cx="4024312" cy="1375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167">
                <a:latin typeface="+mj-lt"/>
                <a:cs typeface="+mn-cs"/>
              </a:defRPr>
            </a:lvl1pPr>
          </a:lstStyle>
          <a:p>
            <a:pPr defTabSz="761970">
              <a:defRPr/>
            </a:pPr>
            <a:r>
              <a:rPr lang="en-US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87045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91514" y="5513917"/>
            <a:ext cx="606425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667">
                <a:solidFill>
                  <a:schemeClr val="bg2"/>
                </a:solidFill>
                <a:latin typeface="+mn-lt"/>
                <a:cs typeface="+mn-cs"/>
              </a:defRPr>
            </a:lvl1pPr>
          </a:lstStyle>
          <a:p>
            <a:pPr defTabSz="761970">
              <a:defRPr/>
            </a:pPr>
            <a:fld id="{8661F247-7560-4126-8D1F-0B36169BB3F8}" type="slidenum">
              <a:rPr lang="en-US" smtClean="0">
                <a:solidFill>
                  <a:srgbClr val="808080"/>
                </a:solidFill>
              </a:rPr>
              <a:pPr defTabSz="761970">
                <a:defRPr/>
              </a:pPr>
              <a:t>‹#›</a:t>
            </a:fld>
            <a:endParaRPr lang="en-US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7610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</p:sldLayoutIdLst>
  <p:transition>
    <p:fade/>
  </p:transition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Udimat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Udimat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Udimat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Udimat"/>
        </a:defRPr>
      </a:lvl5pPr>
      <a:lvl6pPr marL="380985"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Udimat"/>
        </a:defRPr>
      </a:lvl6pPr>
      <a:lvl7pPr marL="761970"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Udimat"/>
        </a:defRPr>
      </a:lvl7pPr>
      <a:lvl8pPr marL="1142954"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Udimat"/>
        </a:defRPr>
      </a:lvl8pPr>
      <a:lvl9pPr marL="1523939"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Udimat"/>
        </a:defRPr>
      </a:lvl9pPr>
    </p:titleStyle>
    <p:bodyStyle>
      <a:lvl1pPr marL="285739" indent="-285739" algn="l" rtl="0" eaLnBrk="0" fontAlgn="base" hangingPunct="0">
        <a:spcBef>
          <a:spcPct val="20000"/>
        </a:spcBef>
        <a:spcAft>
          <a:spcPct val="0"/>
        </a:spcAft>
        <a:buChar char="•"/>
        <a:defRPr sz="2667">
          <a:solidFill>
            <a:schemeClr val="tx1"/>
          </a:solidFill>
          <a:latin typeface="+mn-lt"/>
          <a:ea typeface="+mn-ea"/>
          <a:cs typeface="+mn-cs"/>
        </a:defRPr>
      </a:lvl1pPr>
      <a:lvl2pPr marL="619100" indent="-238115" algn="l" rtl="0" eaLnBrk="0" fontAlgn="base" hangingPunct="0">
        <a:spcBef>
          <a:spcPct val="20000"/>
        </a:spcBef>
        <a:spcAft>
          <a:spcPct val="0"/>
        </a:spcAft>
        <a:buChar char="–"/>
        <a:defRPr sz="2333">
          <a:solidFill>
            <a:schemeClr val="tx1"/>
          </a:solidFill>
          <a:latin typeface="+mn-lt"/>
        </a:defRPr>
      </a:lvl2pPr>
      <a:lvl3pPr marL="952462" indent="-190492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333447" indent="-190492" algn="l" rtl="0" eaLnBrk="0" fontAlgn="base" hangingPunct="0">
        <a:spcBef>
          <a:spcPct val="20000"/>
        </a:spcBef>
        <a:spcAft>
          <a:spcPct val="0"/>
        </a:spcAft>
        <a:buChar char="–"/>
        <a:defRPr sz="1667">
          <a:solidFill>
            <a:schemeClr val="tx1"/>
          </a:solidFill>
          <a:latin typeface="+mn-lt"/>
        </a:defRPr>
      </a:lvl4pPr>
      <a:lvl5pPr marL="1714431" indent="-190492" algn="l" rtl="0" eaLnBrk="0" fontAlgn="base" hangingPunct="0">
        <a:spcBef>
          <a:spcPct val="20000"/>
        </a:spcBef>
        <a:spcAft>
          <a:spcPct val="0"/>
        </a:spcAft>
        <a:buChar char="»"/>
        <a:defRPr sz="1667">
          <a:solidFill>
            <a:schemeClr val="tx1"/>
          </a:solidFill>
          <a:latin typeface="+mn-lt"/>
        </a:defRPr>
      </a:lvl5pPr>
      <a:lvl6pPr marL="2095416" indent="-190492" algn="l" rtl="0" eaLnBrk="0" fontAlgn="base" hangingPunct="0">
        <a:spcBef>
          <a:spcPct val="20000"/>
        </a:spcBef>
        <a:spcAft>
          <a:spcPct val="0"/>
        </a:spcAft>
        <a:buChar char="»"/>
        <a:defRPr sz="1667">
          <a:solidFill>
            <a:schemeClr val="tx1"/>
          </a:solidFill>
          <a:latin typeface="+mn-lt"/>
        </a:defRPr>
      </a:lvl6pPr>
      <a:lvl7pPr marL="2476401" indent="-190492" algn="l" rtl="0" eaLnBrk="0" fontAlgn="base" hangingPunct="0">
        <a:spcBef>
          <a:spcPct val="20000"/>
        </a:spcBef>
        <a:spcAft>
          <a:spcPct val="0"/>
        </a:spcAft>
        <a:buChar char="»"/>
        <a:defRPr sz="1667">
          <a:solidFill>
            <a:schemeClr val="tx1"/>
          </a:solidFill>
          <a:latin typeface="+mn-lt"/>
        </a:defRPr>
      </a:lvl7pPr>
      <a:lvl8pPr marL="2857386" indent="-190492" algn="l" rtl="0" eaLnBrk="0" fontAlgn="base" hangingPunct="0">
        <a:spcBef>
          <a:spcPct val="20000"/>
        </a:spcBef>
        <a:spcAft>
          <a:spcPct val="0"/>
        </a:spcAft>
        <a:buChar char="»"/>
        <a:defRPr sz="1667">
          <a:solidFill>
            <a:schemeClr val="tx1"/>
          </a:solidFill>
          <a:latin typeface="+mn-lt"/>
        </a:defRPr>
      </a:lvl8pPr>
      <a:lvl9pPr marL="3238370" indent="-190492" algn="l" rtl="0" eaLnBrk="0" fontAlgn="base" hangingPunct="0">
        <a:spcBef>
          <a:spcPct val="20000"/>
        </a:spcBef>
        <a:spcAft>
          <a:spcPct val="0"/>
        </a:spcAft>
        <a:buChar char="»"/>
        <a:defRPr sz="1667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666875" y="2838981"/>
            <a:ext cx="7227888" cy="590021"/>
          </a:xfrm>
        </p:spPr>
        <p:txBody>
          <a:bodyPr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>
              <a:defRPr/>
            </a:pPr>
            <a:r>
              <a:rPr lang="en-US" sz="3200" dirty="0">
                <a:solidFill>
                  <a:srgbClr val="0070C0"/>
                </a:solidFill>
              </a:rPr>
              <a:t>CS3220 Processor Design</a:t>
            </a:r>
            <a:endParaRPr lang="en-US" sz="3200" dirty="0">
              <a:ln w="11430"/>
              <a:solidFill>
                <a:srgbClr val="0070C0"/>
              </a:soli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subTitle" idx="4294967295"/>
          </p:nvPr>
        </p:nvSpPr>
        <p:spPr>
          <a:xfrm>
            <a:off x="1600203" y="3619500"/>
            <a:ext cx="3200399" cy="508000"/>
          </a:xfrm>
        </p:spPr>
        <p:txBody>
          <a:bodyPr/>
          <a:lstStyle/>
          <a:p>
            <a:pPr marL="0" indent="0">
              <a:buFontTx/>
              <a:buNone/>
            </a:pPr>
            <a:r>
              <a:rPr lang="en-US" sz="2000" dirty="0"/>
              <a:t>Prof. Hyesoon Kim </a:t>
            </a:r>
          </a:p>
          <a:p>
            <a:pPr marL="0" indent="0">
              <a:buFontTx/>
              <a:buNone/>
            </a:pPr>
            <a:endParaRPr lang="en-US" sz="2000" dirty="0"/>
          </a:p>
          <a:p>
            <a:pPr marL="0" indent="0">
              <a:buFontTx/>
              <a:buNone/>
            </a:pPr>
            <a:r>
              <a:rPr lang="en-US" sz="2000" dirty="0"/>
              <a:t>Slides are based on </a:t>
            </a:r>
          </a:p>
          <a:p>
            <a:pPr marL="0" indent="0">
              <a:buFontTx/>
              <a:buNone/>
            </a:pPr>
            <a:r>
              <a:rPr lang="en-US" sz="2000" dirty="0"/>
              <a:t>Prof. </a:t>
            </a:r>
            <a:r>
              <a:rPr lang="en-US" sz="2000" dirty="0" err="1"/>
              <a:t>Prvulovic’s</a:t>
            </a:r>
            <a:r>
              <a:rPr lang="en-US" sz="2000" dirty="0"/>
              <a:t> CS3220 </a:t>
            </a:r>
          </a:p>
        </p:txBody>
      </p:sp>
    </p:spTree>
    <p:extLst>
      <p:ext uri="{BB962C8B-B14F-4D97-AF65-F5344CB8AC3E}">
        <p14:creationId xmlns:p14="http://schemas.microsoft.com/office/powerpoint/2010/main" val="1374786079"/>
      </p:ext>
    </p:extLst>
  </p:cSld>
  <p:clrMapOvr>
    <a:masterClrMapping/>
  </p:clrMapOvr>
  <p:transition>
    <p:dissolv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Instances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Instantiation </a:t>
            </a:r>
          </a:p>
          <a:p>
            <a:r>
              <a:rPr lang="en-US" dirty="0"/>
              <a:t>Create real objects </a:t>
            </a:r>
          </a:p>
          <a:p>
            <a:r>
              <a:rPr lang="en-US" dirty="0"/>
              <a:t>Every module needs to be instantiated inside another module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409238" y="5883456"/>
            <a:ext cx="606425" cy="179917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709862" y="3279956"/>
            <a:ext cx="1676400" cy="99060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tx1"/>
                </a:solidFill>
                <a:latin typeface="Arial" charset="0"/>
              </a:rPr>
              <a:t>m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odule </a:t>
            </a:r>
            <a:r>
              <a:rPr kumimoji="0" 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myxor</a:t>
            </a:r>
            <a:r>
              <a:rPr lang="en-US" dirty="0">
                <a:solidFill>
                  <a:schemeClr val="tx1"/>
                </a:solidFill>
                <a:latin typeface="Arial" charset="0"/>
              </a:rPr>
              <a:t>; 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mr-I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…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90073" y="4459733"/>
            <a:ext cx="15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Define </a:t>
            </a:r>
            <a:r>
              <a:rPr lang="en-US" dirty="0" err="1"/>
              <a:t>myxor</a:t>
            </a:r>
            <a:r>
              <a:rPr lang="en-US" dirty="0"/>
              <a:t> 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4596063" y="3203756"/>
            <a:ext cx="3200400" cy="106680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 err="1">
                <a:solidFill>
                  <a:schemeClr val="tx1"/>
                </a:solidFill>
                <a:latin typeface="Arial" charset="0"/>
              </a:rPr>
              <a:t>myxor</a:t>
            </a:r>
            <a:r>
              <a:rPr lang="en-US" dirty="0">
                <a:solidFill>
                  <a:schemeClr val="tx1"/>
                </a:solidFill>
                <a:latin typeface="Arial" charset="0"/>
              </a:rPr>
              <a:t>   myxor1, myxor2; 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77062" y="4389039"/>
            <a:ext cx="2209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Instantiate 2 </a:t>
            </a:r>
            <a:r>
              <a:rPr lang="en-US" b="1" dirty="0" err="1">
                <a:solidFill>
                  <a:srgbClr val="0070C0"/>
                </a:solidFill>
              </a:rPr>
              <a:t>myxors</a:t>
            </a:r>
            <a:r>
              <a:rPr lang="en-US" b="1" dirty="0">
                <a:solidFill>
                  <a:srgbClr val="0070C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66253725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 Conventions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similar to C </a:t>
            </a:r>
          </a:p>
          <a:p>
            <a:r>
              <a:rPr lang="en-US" sz="2000" dirty="0"/>
              <a:t>comments:  // /* */ </a:t>
            </a:r>
          </a:p>
          <a:p>
            <a:r>
              <a:rPr lang="en-US" sz="2000" dirty="0"/>
              <a:t>Operators: </a:t>
            </a:r>
          </a:p>
          <a:p>
            <a:pPr lvl="1"/>
            <a:r>
              <a:rPr lang="en-US" sz="1667" dirty="0"/>
              <a:t>unary, binary, ternary </a:t>
            </a:r>
          </a:p>
          <a:p>
            <a:pPr marL="761970" lvl="2" indent="0">
              <a:buNone/>
            </a:pPr>
            <a:r>
              <a:rPr lang="en-US" sz="1500" dirty="0"/>
              <a:t>a = ~b, a = b&amp;&amp; c, a = b? c : d;</a:t>
            </a:r>
          </a:p>
          <a:p>
            <a:pPr marL="247620"/>
            <a:r>
              <a:rPr lang="en-US" sz="2600" dirty="0"/>
              <a:t>Operator type</a:t>
            </a:r>
          </a:p>
          <a:p>
            <a:pPr lvl="1"/>
            <a:r>
              <a:rPr lang="en-US" sz="2000" dirty="0"/>
              <a:t>Arithmetic: * / + - %</a:t>
            </a:r>
          </a:p>
          <a:p>
            <a:pPr lvl="1"/>
            <a:r>
              <a:rPr lang="en-US" sz="2000" dirty="0"/>
              <a:t>Logical:  ! &amp;&amp; ||</a:t>
            </a:r>
          </a:p>
          <a:p>
            <a:pPr lvl="1"/>
            <a:r>
              <a:rPr lang="en-US" sz="2000" dirty="0"/>
              <a:t>Relational  &gt;   &lt;    &gt;=    &lt;=</a:t>
            </a:r>
          </a:p>
          <a:p>
            <a:pPr lvl="1"/>
            <a:r>
              <a:rPr lang="en-US" sz="2000" dirty="0"/>
              <a:t>Equality == != === !==</a:t>
            </a:r>
          </a:p>
          <a:p>
            <a:pPr lvl="1"/>
            <a:r>
              <a:rPr lang="en-US" sz="2000" dirty="0"/>
              <a:t>Bitwise !   &amp;    |    ^   ^~     ~^ </a:t>
            </a:r>
          </a:p>
          <a:p>
            <a:pPr lvl="1"/>
            <a:r>
              <a:rPr lang="en-US" sz="2000" dirty="0"/>
              <a:t>Reduction &amp;  ~&amp;   |   ~|   ^  ^~  ~^  </a:t>
            </a:r>
          </a:p>
          <a:p>
            <a:pPr marL="761970" lvl="2" indent="0">
              <a:buNone/>
            </a:pPr>
            <a:endParaRPr lang="en-US" sz="1500" dirty="0"/>
          </a:p>
          <a:p>
            <a:pPr marL="380985" lvl="1" indent="0">
              <a:buNone/>
            </a:pPr>
            <a:endParaRPr lang="en-US" sz="1667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168261" y="5513917"/>
            <a:ext cx="3353593" cy="13758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21661060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Reduction Operators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 = 4’b1010</a:t>
            </a:r>
          </a:p>
          <a:p>
            <a:endParaRPr lang="en-US" dirty="0"/>
          </a:p>
          <a:p>
            <a:r>
              <a:rPr lang="en-US" dirty="0"/>
              <a:t>&amp;X ? </a:t>
            </a:r>
          </a:p>
          <a:p>
            <a:pPr lvl="1"/>
            <a:r>
              <a:rPr lang="en-US" dirty="0"/>
              <a:t>1 &amp; 0  &amp; 1 &amp; 0  </a:t>
            </a:r>
            <a:r>
              <a:rPr lang="en-US" dirty="0">
                <a:sym typeface="Wingdings"/>
              </a:rPr>
              <a:t> 1’b0</a:t>
            </a:r>
          </a:p>
          <a:p>
            <a:r>
              <a:rPr lang="en-US" dirty="0">
                <a:sym typeface="Wingdings"/>
              </a:rPr>
              <a:t>|x ? </a:t>
            </a:r>
          </a:p>
          <a:p>
            <a:pPr lvl="1"/>
            <a:r>
              <a:rPr lang="en-US" dirty="0">
                <a:sym typeface="Wingdings"/>
              </a:rPr>
              <a:t>1 | 0 | 1 | 0  1’b1</a:t>
            </a:r>
          </a:p>
          <a:p>
            <a:r>
              <a:rPr lang="en-US" dirty="0">
                <a:sym typeface="Wingdings"/>
              </a:rPr>
              <a:t>^x </a:t>
            </a:r>
          </a:p>
          <a:p>
            <a:pPr lvl="1"/>
            <a:r>
              <a:rPr lang="en-US" dirty="0">
                <a:sym typeface="Wingdings"/>
              </a:rPr>
              <a:t>1^0^1^0  1’b0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168261" y="5513917"/>
            <a:ext cx="3353593" cy="13758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6247038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0EEE5-4D69-654C-8230-02F454504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11797-9562-6842-A33D-3C2F1853AC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&lt;size&gt;’&lt;base&gt;&lt;number&gt;</a:t>
            </a:r>
          </a:p>
          <a:p>
            <a:r>
              <a:rPr lang="en-US" sz="2000" dirty="0"/>
              <a:t>All of the following are the same: </a:t>
            </a:r>
          </a:p>
          <a:p>
            <a:pPr lvl="1"/>
            <a:r>
              <a:rPr lang="en-US" sz="1800" dirty="0"/>
              <a:t>8’b10101111  // binary </a:t>
            </a:r>
          </a:p>
          <a:p>
            <a:pPr lvl="1"/>
            <a:r>
              <a:rPr lang="en-US" sz="1800" dirty="0"/>
              <a:t>8’hAF     // hex</a:t>
            </a:r>
          </a:p>
          <a:p>
            <a:pPr lvl="1"/>
            <a:r>
              <a:rPr lang="en-US" sz="1800" b="1" dirty="0">
                <a:solidFill>
                  <a:schemeClr val="accent2"/>
                </a:solidFill>
              </a:rPr>
              <a:t>{4’hA, 4’b1111} // concatenation </a:t>
            </a:r>
          </a:p>
          <a:p>
            <a:pPr lvl="1"/>
            <a:r>
              <a:rPr lang="en-US" sz="1800" b="1" dirty="0">
                <a:solidFill>
                  <a:schemeClr val="accent2"/>
                </a:solidFill>
              </a:rPr>
              <a:t>{4’hA, {4{1’b1}}}  // repeat the same signal </a:t>
            </a:r>
          </a:p>
          <a:p>
            <a:r>
              <a:rPr lang="en-US" sz="2200" dirty="0"/>
              <a:t>Verilog provides the following 4 values </a:t>
            </a:r>
          </a:p>
          <a:p>
            <a:pPr lvl="1"/>
            <a:r>
              <a:rPr lang="en-US" sz="1800" dirty="0"/>
              <a:t>0: logic zero or false condition</a:t>
            </a:r>
          </a:p>
          <a:p>
            <a:pPr lvl="1"/>
            <a:r>
              <a:rPr lang="en-US" sz="1800" dirty="0"/>
              <a:t>1: logic one, or true condition </a:t>
            </a:r>
          </a:p>
          <a:p>
            <a:pPr lvl="1"/>
            <a:r>
              <a:rPr lang="en-US" sz="1800" dirty="0"/>
              <a:t>x: unknown/undefined logic value, only for physical data types </a:t>
            </a:r>
          </a:p>
          <a:p>
            <a:pPr lvl="1"/>
            <a:r>
              <a:rPr lang="en-US" sz="1800" dirty="0"/>
              <a:t>z: high-impedance/floating state. Only for physical data types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90FAEB-C118-654E-AE16-C3B31F3795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623006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Registers vs. Wire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Wire </a:t>
            </a:r>
          </a:p>
          <a:p>
            <a:pPr lvl="1"/>
            <a:r>
              <a:rPr lang="en-US" dirty="0"/>
              <a:t>Represents connection between components </a:t>
            </a:r>
          </a:p>
          <a:p>
            <a:pPr lvl="1"/>
            <a:r>
              <a:rPr lang="en-US" dirty="0"/>
              <a:t>Its value is determined by the value of its drivers</a:t>
            </a:r>
          </a:p>
          <a:p>
            <a:pPr lvl="1"/>
            <a:r>
              <a:rPr lang="en-US" dirty="0"/>
              <a:t>Its default value is z (high-impedance)</a:t>
            </a:r>
          </a:p>
          <a:p>
            <a:r>
              <a:rPr lang="en-US" dirty="0"/>
              <a:t> </a:t>
            </a:r>
            <a:r>
              <a:rPr lang="en-US" dirty="0" err="1"/>
              <a:t>Reg</a:t>
            </a:r>
            <a:endParaRPr lang="en-US" dirty="0"/>
          </a:p>
          <a:p>
            <a:pPr lvl="1"/>
            <a:r>
              <a:rPr lang="en-US" dirty="0"/>
              <a:t>Retains its value until next assignment</a:t>
            </a:r>
          </a:p>
          <a:p>
            <a:pPr lvl="1"/>
            <a:r>
              <a:rPr lang="en-US" dirty="0"/>
              <a:t>Its default value is x</a:t>
            </a:r>
          </a:p>
          <a:p>
            <a:r>
              <a:rPr lang="en-US" dirty="0"/>
              <a:t>Reg does not mean register in the hardware. Just a variable type.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28600" y="5333393"/>
            <a:ext cx="483318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https://</a:t>
            </a:r>
            <a:r>
              <a:rPr lang="en-US" sz="1500" dirty="0" err="1"/>
              <a:t>cs.uwaterloo.ca</a:t>
            </a:r>
            <a:r>
              <a:rPr lang="en-US" sz="1500" dirty="0"/>
              <a:t>/~</a:t>
            </a:r>
            <a:r>
              <a:rPr lang="en-US" sz="1500" dirty="0" err="1"/>
              <a:t>oardakan</a:t>
            </a:r>
            <a:r>
              <a:rPr lang="en-US" sz="1500" dirty="0"/>
              <a:t>/files/Verilog-</a:t>
            </a:r>
            <a:r>
              <a:rPr lang="en-US" sz="1500" dirty="0" err="1"/>
              <a:t>Intro.pdf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1552182241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Operator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usage: </a:t>
            </a:r>
            <a:r>
              <a:rPr lang="en-US" dirty="0" err="1"/>
              <a:t>condition_expr</a:t>
            </a:r>
            <a:r>
              <a:rPr lang="en-US" dirty="0"/>
              <a:t> ? </a:t>
            </a:r>
            <a:r>
              <a:rPr lang="en-US" dirty="0" err="1"/>
              <a:t>true_expr:false_expr</a:t>
            </a:r>
            <a:r>
              <a:rPr lang="en-US" dirty="0"/>
              <a:t>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000" dirty="0"/>
              <a:t>assign </a:t>
            </a:r>
            <a:r>
              <a:rPr lang="en-US" sz="2000" dirty="0" err="1"/>
              <a:t>addr_bus</a:t>
            </a:r>
            <a:r>
              <a:rPr lang="en-US" sz="2000" dirty="0"/>
              <a:t> = </a:t>
            </a:r>
            <a:r>
              <a:rPr lang="en-US" sz="2000" dirty="0" err="1"/>
              <a:t>drive_enable</a:t>
            </a:r>
            <a:r>
              <a:rPr lang="en-US" sz="2000" dirty="0"/>
              <a:t>? </a:t>
            </a:r>
            <a:r>
              <a:rPr lang="en-US" sz="2000" dirty="0" err="1"/>
              <a:t>addr_out</a:t>
            </a:r>
            <a:r>
              <a:rPr lang="en-US" sz="2000" dirty="0"/>
              <a:t> : 36’bz;  // MUX behavior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assign out = control? in1: in0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assign out = (A == 3) ? (control ? X :Y) : (control ? </a:t>
            </a:r>
            <a:r>
              <a:rPr lang="en-US" sz="2000" dirty="0" err="1"/>
              <a:t>m:n</a:t>
            </a:r>
            <a:r>
              <a:rPr lang="en-US" sz="2000" dirty="0"/>
              <a:t>);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168261" y="5513917"/>
            <a:ext cx="3353593" cy="13758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0124430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(Dataflow) Assignment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67" dirty="0"/>
              <a:t>&lt;</a:t>
            </a:r>
            <a:r>
              <a:rPr lang="en-US" sz="1667" dirty="0" err="1"/>
              <a:t>continous_assignment</a:t>
            </a:r>
            <a:r>
              <a:rPr lang="en-US" sz="1667" dirty="0"/>
              <a:t>&gt; </a:t>
            </a:r>
          </a:p>
          <a:p>
            <a:pPr marL="380985" lvl="1" indent="0">
              <a:buNone/>
            </a:pPr>
            <a:r>
              <a:rPr lang="en-US" sz="1500" dirty="0"/>
              <a:t>:: = assign &lt;drive strength&gt;?&lt;delay&gt;?&lt;</a:t>
            </a:r>
            <a:r>
              <a:rPr lang="en-US" sz="1500" dirty="0" err="1"/>
              <a:t>list_of_assignments</a:t>
            </a:r>
            <a:r>
              <a:rPr lang="en-US" sz="1500" dirty="0"/>
              <a:t>&gt;; </a:t>
            </a:r>
          </a:p>
          <a:p>
            <a:pPr marL="380985" lvl="1" indent="0">
              <a:buNone/>
            </a:pPr>
            <a:endParaRPr lang="en-US" sz="1500" dirty="0"/>
          </a:p>
          <a:p>
            <a:pPr marL="380985" lvl="1" indent="0">
              <a:buNone/>
            </a:pPr>
            <a:r>
              <a:rPr lang="en-US" sz="1500" dirty="0">
                <a:solidFill>
                  <a:srgbClr val="3366FF"/>
                </a:solidFill>
              </a:rPr>
              <a:t>assign out = i1 &amp; i2; </a:t>
            </a:r>
            <a:r>
              <a:rPr lang="en-US" sz="1500" dirty="0"/>
              <a:t>// out is a net,  i1 and i2 are nets </a:t>
            </a:r>
          </a:p>
          <a:p>
            <a:pPr marL="380985" lvl="1" indent="0">
              <a:buNone/>
            </a:pPr>
            <a:r>
              <a:rPr lang="en-US" sz="1500" dirty="0">
                <a:solidFill>
                  <a:srgbClr val="3366FF"/>
                </a:solidFill>
              </a:rPr>
              <a:t>assign </a:t>
            </a:r>
            <a:r>
              <a:rPr lang="en-US" sz="1500" dirty="0" err="1">
                <a:solidFill>
                  <a:srgbClr val="3366FF"/>
                </a:solidFill>
              </a:rPr>
              <a:t>addr</a:t>
            </a:r>
            <a:r>
              <a:rPr lang="en-US" sz="1500" dirty="0">
                <a:solidFill>
                  <a:srgbClr val="3366FF"/>
                </a:solidFill>
              </a:rPr>
              <a:t>[15:0] = </a:t>
            </a:r>
            <a:r>
              <a:rPr lang="en-US" sz="1500" dirty="0" err="1">
                <a:solidFill>
                  <a:srgbClr val="3366FF"/>
                </a:solidFill>
              </a:rPr>
              <a:t>addr_bits</a:t>
            </a:r>
            <a:r>
              <a:rPr lang="en-US" sz="1500" dirty="0">
                <a:solidFill>
                  <a:srgbClr val="3366FF"/>
                </a:solidFill>
              </a:rPr>
              <a:t>[15:0] ^ addr2_bits[15:0]; </a:t>
            </a:r>
          </a:p>
          <a:p>
            <a:pPr marL="380985" lvl="1" indent="0">
              <a:buNone/>
            </a:pPr>
            <a:r>
              <a:rPr lang="en-US" sz="1500" dirty="0"/>
              <a:t>// assign for vector nets </a:t>
            </a:r>
          </a:p>
          <a:p>
            <a:pPr marL="380985" lvl="1" indent="0">
              <a:buNone/>
            </a:pPr>
            <a:r>
              <a:rPr lang="en-US" sz="1500" dirty="0">
                <a:solidFill>
                  <a:srgbClr val="3366FF"/>
                </a:solidFill>
              </a:rPr>
              <a:t>assign {</a:t>
            </a:r>
            <a:r>
              <a:rPr lang="en-US" sz="1500" dirty="0" err="1">
                <a:solidFill>
                  <a:srgbClr val="3366FF"/>
                </a:solidFill>
              </a:rPr>
              <a:t>c_out</a:t>
            </a:r>
            <a:r>
              <a:rPr lang="en-US" sz="1500" dirty="0">
                <a:solidFill>
                  <a:srgbClr val="3366FF"/>
                </a:solidFill>
              </a:rPr>
              <a:t>, sum[3:0]} = a[3:0]+b[3:0]+</a:t>
            </a:r>
            <a:r>
              <a:rPr lang="en-US" sz="1500" dirty="0" err="1">
                <a:solidFill>
                  <a:srgbClr val="3366FF"/>
                </a:solidFill>
              </a:rPr>
              <a:t>c_in</a:t>
            </a:r>
            <a:r>
              <a:rPr lang="en-US" sz="1500" dirty="0">
                <a:solidFill>
                  <a:srgbClr val="3366FF"/>
                </a:solidFill>
              </a:rPr>
              <a:t>; </a:t>
            </a:r>
          </a:p>
          <a:p>
            <a:pPr marL="380985" lvl="1" indent="0">
              <a:buNone/>
            </a:pPr>
            <a:r>
              <a:rPr lang="en-US" sz="1500" dirty="0"/>
              <a:t>// concatenation , left-hand side is a concatenation of a scalar net and a vector net </a:t>
            </a:r>
          </a:p>
          <a:p>
            <a:pPr marL="380985" lvl="1" indent="0">
              <a:buNone/>
            </a:pPr>
            <a:r>
              <a:rPr lang="en-US" sz="1500" dirty="0"/>
              <a:t>a simple and natural way to represent combinational logic </a:t>
            </a:r>
          </a:p>
          <a:p>
            <a:r>
              <a:rPr lang="en-US" sz="2000" dirty="0"/>
              <a:t>Implicit continuous assignment 	</a:t>
            </a:r>
          </a:p>
          <a:p>
            <a:pPr marL="380985" lvl="1" indent="0">
              <a:buNone/>
            </a:pPr>
            <a:endParaRPr lang="en-US" dirty="0"/>
          </a:p>
          <a:p>
            <a:pPr marL="380985" lvl="1" indent="0">
              <a:buNone/>
            </a:pPr>
            <a:endParaRPr lang="en-US" dirty="0"/>
          </a:p>
          <a:p>
            <a:pPr marL="380985" lvl="1" indent="0">
              <a:buNone/>
            </a:pPr>
            <a:r>
              <a:rPr lang="en-US" sz="2000" dirty="0">
                <a:solidFill>
                  <a:schemeClr val="accent2"/>
                </a:solidFill>
              </a:rPr>
              <a:t>Only one implicit declaration assignment per wire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168261" y="5513917"/>
            <a:ext cx="3353593" cy="13758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62000" y="5377419"/>
            <a:ext cx="202529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err="1"/>
              <a:t>Palnitkar’s</a:t>
            </a:r>
            <a:r>
              <a:rPr lang="en-US" sz="1500" dirty="0"/>
              <a:t> Verilog HDL</a:t>
            </a:r>
          </a:p>
        </p:txBody>
      </p:sp>
      <p:sp>
        <p:nvSpPr>
          <p:cNvPr id="6" name="Rectangle 5"/>
          <p:cNvSpPr/>
          <p:nvPr/>
        </p:nvSpPr>
        <p:spPr>
          <a:xfrm>
            <a:off x="1371600" y="3922174"/>
            <a:ext cx="3810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500" dirty="0"/>
              <a:t>wire out;</a:t>
            </a:r>
          </a:p>
          <a:p>
            <a:r>
              <a:rPr lang="en-US" sz="1500" dirty="0"/>
              <a:t>assign out = in1 &amp; in2; </a:t>
            </a:r>
          </a:p>
          <a:p>
            <a:endParaRPr lang="en-US" sz="1500" dirty="0"/>
          </a:p>
          <a:p>
            <a:r>
              <a:rPr lang="en-US" sz="1500" dirty="0">
                <a:sym typeface="Wingdings"/>
              </a:rPr>
              <a:t>  wire out = in1 &amp; in2; 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65125297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Always Statement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6274" y="1048514"/>
            <a:ext cx="4609442" cy="4175125"/>
          </a:xfrm>
        </p:spPr>
        <p:txBody>
          <a:bodyPr/>
          <a:lstStyle/>
          <a:p>
            <a:r>
              <a:rPr lang="en-US" sz="2000" dirty="0"/>
              <a:t>Always: starts at 0, executes the statements in the always block continuously in a </a:t>
            </a:r>
            <a:r>
              <a:rPr lang="en-US" sz="2000" dirty="0">
                <a:solidFill>
                  <a:srgbClr val="0000FF"/>
                </a:solidFill>
              </a:rPr>
              <a:t>looping fashion</a:t>
            </a:r>
          </a:p>
          <a:p>
            <a:r>
              <a:rPr lang="en-US" sz="2000" dirty="0">
                <a:solidFill>
                  <a:schemeClr val="accent2"/>
                </a:solidFill>
              </a:rPr>
              <a:t>You cannot assign wires while inside an always block </a:t>
            </a:r>
          </a:p>
          <a:p>
            <a:r>
              <a:rPr lang="en-US" sz="2000" dirty="0"/>
              <a:t>the always block runs once whenever a signal in the sensitivity list changes value 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</a:rPr>
              <a:t>	always @(</a:t>
            </a:r>
            <a:r>
              <a:rPr lang="en-US" sz="2000" dirty="0" err="1">
                <a:solidFill>
                  <a:srgbClr val="000000"/>
                </a:solidFill>
              </a:rPr>
              <a:t>posedge</a:t>
            </a:r>
            <a:r>
              <a:rPr lang="en-US" sz="2000" dirty="0">
                <a:solidFill>
                  <a:srgbClr val="000000"/>
                </a:solidFill>
              </a:rPr>
              <a:t> clock)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</a:rPr>
              <a:t>	a = b; </a:t>
            </a:r>
          </a:p>
          <a:p>
            <a:r>
              <a:rPr lang="en-US" sz="2000" dirty="0">
                <a:solidFill>
                  <a:srgbClr val="000000"/>
                </a:solidFill>
              </a:rPr>
              <a:t>Statements within </a:t>
            </a:r>
            <a:r>
              <a:rPr lang="en-US" sz="2000" dirty="0">
                <a:solidFill>
                  <a:srgbClr val="00B050"/>
                </a:solidFill>
              </a:rPr>
              <a:t>Always block </a:t>
            </a:r>
            <a:r>
              <a:rPr lang="en-US" sz="2000" dirty="0">
                <a:solidFill>
                  <a:srgbClr val="000000"/>
                </a:solidFill>
              </a:rPr>
              <a:t>will be run </a:t>
            </a:r>
            <a:r>
              <a:rPr lang="en-US" sz="2000" i="1" dirty="0">
                <a:solidFill>
                  <a:srgbClr val="000000"/>
                </a:solidFill>
              </a:rPr>
              <a:t>sequentially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168261" y="5513917"/>
            <a:ext cx="3353593" cy="13758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972324" y="1704916"/>
            <a:ext cx="2695225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module </a:t>
            </a:r>
            <a:r>
              <a:rPr lang="en-US" sz="1500" dirty="0" err="1"/>
              <a:t>clock_gen</a:t>
            </a:r>
            <a:r>
              <a:rPr lang="en-US" sz="1500" dirty="0"/>
              <a:t>;</a:t>
            </a:r>
          </a:p>
          <a:p>
            <a:r>
              <a:rPr lang="en-US" sz="1500" dirty="0" err="1"/>
              <a:t>reg</a:t>
            </a:r>
            <a:r>
              <a:rPr lang="en-US" sz="1500" dirty="0"/>
              <a:t> clock;</a:t>
            </a:r>
          </a:p>
          <a:p>
            <a:endParaRPr lang="en-US" sz="1500" dirty="0"/>
          </a:p>
          <a:p>
            <a:r>
              <a:rPr lang="en-US" sz="1500" dirty="0"/>
              <a:t>initial </a:t>
            </a:r>
          </a:p>
          <a:p>
            <a:r>
              <a:rPr lang="en-US" sz="1500" dirty="0"/>
              <a:t>	clock = 1’b0;</a:t>
            </a:r>
          </a:p>
          <a:p>
            <a:endParaRPr lang="en-US" sz="1500" dirty="0"/>
          </a:p>
          <a:p>
            <a:r>
              <a:rPr lang="en-US" sz="1500" dirty="0"/>
              <a:t>always </a:t>
            </a:r>
          </a:p>
          <a:p>
            <a:r>
              <a:rPr lang="en-US" sz="1500" dirty="0"/>
              <a:t>	#10 clock = ~clock;</a:t>
            </a:r>
          </a:p>
          <a:p>
            <a:endParaRPr lang="en-US" sz="1500" dirty="0"/>
          </a:p>
          <a:p>
            <a:r>
              <a:rPr lang="en-US" sz="1500" dirty="0"/>
              <a:t>initial </a:t>
            </a:r>
          </a:p>
          <a:p>
            <a:r>
              <a:rPr lang="en-US" sz="1500" dirty="0"/>
              <a:t>	#10000 $finish;</a:t>
            </a:r>
          </a:p>
          <a:p>
            <a:r>
              <a:rPr lang="en-US" sz="1500" dirty="0" err="1"/>
              <a:t>endmodule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1464244065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rules for always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are used for state-machines, pipeline latches. </a:t>
            </a:r>
          </a:p>
          <a:p>
            <a:endParaRPr lang="en-US" dirty="0"/>
          </a:p>
          <a:p>
            <a:r>
              <a:rPr lang="en-US" dirty="0"/>
              <a:t>always @(*) // always block statements are executed whenever input values are changed</a:t>
            </a:r>
          </a:p>
          <a:p>
            <a:pPr lvl="1"/>
            <a:r>
              <a:rPr lang="en-US" dirty="0"/>
              <a:t>Combinational logic </a:t>
            </a:r>
          </a:p>
          <a:p>
            <a:r>
              <a:rPr lang="en-US" dirty="0"/>
              <a:t>always @(clock)</a:t>
            </a:r>
          </a:p>
          <a:p>
            <a:pPr lvl="1"/>
            <a:r>
              <a:rPr lang="en-US" dirty="0"/>
              <a:t>Put latch events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30553" y="5464932"/>
            <a:ext cx="1885453" cy="265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25" dirty="0"/>
              <a:t>CS3220  Prof. Milos </a:t>
            </a:r>
            <a:r>
              <a:rPr lang="en-US" sz="1125" dirty="0" err="1"/>
              <a:t>Prvulovic</a:t>
            </a:r>
            <a:endParaRPr lang="en-US" sz="1125" dirty="0"/>
          </a:p>
        </p:txBody>
      </p:sp>
    </p:spTree>
    <p:extLst>
      <p:ext uri="{BB962C8B-B14F-4D97-AF65-F5344CB8AC3E}">
        <p14:creationId xmlns:p14="http://schemas.microsoft.com/office/powerpoint/2010/main" val="1031914359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C8821-8B10-034F-AC85-E32B849D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995FC-2E83-254E-B1C8-0E8107C447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Simulation: create all the input signals </a:t>
            </a:r>
          </a:p>
          <a:p>
            <a:pPr lvl="1"/>
            <a:r>
              <a:rPr lang="en-US" dirty="0"/>
              <a:t>Often means creating more Verilog code and monitors </a:t>
            </a:r>
          </a:p>
          <a:p>
            <a:r>
              <a:rPr lang="en-US" dirty="0"/>
              <a:t>Testbench: test-only code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2450A4-A6C2-7B42-8AF3-3A5F50795D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defTabSz="380985"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D054670-FD4C-1645-B3E8-27808DFE3949}"/>
              </a:ext>
            </a:extLst>
          </p:cNvPr>
          <p:cNvSpPr/>
          <p:nvPr/>
        </p:nvSpPr>
        <p:spPr>
          <a:xfrm>
            <a:off x="2057136" y="3236176"/>
            <a:ext cx="571500" cy="1464469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 defTabSz="285739"/>
            <a:r>
              <a:rPr lang="en-US" sz="1125" dirty="0">
                <a:solidFill>
                  <a:srgbClr val="FFFFFF"/>
                </a:solidFill>
                <a:latin typeface="AUdimat"/>
              </a:rPr>
              <a:t>Generating inputs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4BE224A-9B75-5A49-8E4F-D78D48CD260E}"/>
              </a:ext>
            </a:extLst>
          </p:cNvPr>
          <p:cNvSpPr/>
          <p:nvPr/>
        </p:nvSpPr>
        <p:spPr>
          <a:xfrm>
            <a:off x="3021542" y="3236176"/>
            <a:ext cx="1357313" cy="1464469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 defTabSz="285739"/>
            <a:r>
              <a:rPr lang="en-US" sz="1125" dirty="0">
                <a:solidFill>
                  <a:srgbClr val="FFFFFF"/>
                </a:solidFill>
                <a:latin typeface="AUdimat"/>
              </a:rPr>
              <a:t>Unit Under Test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8AFB8E5-2BBD-1F41-A4A4-EB1EC2B96EF6}"/>
              </a:ext>
            </a:extLst>
          </p:cNvPr>
          <p:cNvSpPr/>
          <p:nvPr/>
        </p:nvSpPr>
        <p:spPr>
          <a:xfrm>
            <a:off x="4950354" y="3236176"/>
            <a:ext cx="571500" cy="1464469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 defTabSz="285739"/>
            <a:r>
              <a:rPr lang="en-US" sz="1125" dirty="0">
                <a:solidFill>
                  <a:srgbClr val="FFFFFF"/>
                </a:solidFill>
                <a:latin typeface="AUdimat"/>
              </a:rPr>
              <a:t>Checking Outputs 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C182D46D-5E0B-E247-A320-2AC4E79F6BEA}"/>
              </a:ext>
            </a:extLst>
          </p:cNvPr>
          <p:cNvSpPr/>
          <p:nvPr/>
        </p:nvSpPr>
        <p:spPr>
          <a:xfrm>
            <a:off x="2664355" y="3843394"/>
            <a:ext cx="321469" cy="32146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39"/>
            <a:endParaRPr lang="en-US" sz="844">
              <a:solidFill>
                <a:srgbClr val="FFFFFF"/>
              </a:solidFill>
              <a:latin typeface="AUdimat"/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EC9FC02C-E563-784C-B2E9-AC68AE20D0E8}"/>
              </a:ext>
            </a:extLst>
          </p:cNvPr>
          <p:cNvSpPr/>
          <p:nvPr/>
        </p:nvSpPr>
        <p:spPr>
          <a:xfrm>
            <a:off x="4414574" y="3843394"/>
            <a:ext cx="321469" cy="32146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39"/>
            <a:endParaRPr lang="en-US" sz="844">
              <a:solidFill>
                <a:srgbClr val="FFFFFF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403426082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Now, programming FPGA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use </a:t>
            </a:r>
            <a:r>
              <a:rPr lang="en-US" dirty="0" err="1"/>
              <a:t>verilog</a:t>
            </a:r>
            <a:r>
              <a:rPr lang="en-US" dirty="0"/>
              <a:t> for this course</a:t>
            </a:r>
          </a:p>
          <a:p>
            <a:r>
              <a:rPr lang="en-US" dirty="0"/>
              <a:t>We will use </a:t>
            </a:r>
            <a:r>
              <a:rPr lang="en-US" dirty="0" err="1"/>
              <a:t>Xilinix</a:t>
            </a:r>
            <a:r>
              <a:rPr lang="en-US" dirty="0"/>
              <a:t> tool chains </a:t>
            </a:r>
          </a:p>
          <a:p>
            <a:r>
              <a:rPr lang="en-US" dirty="0"/>
              <a:t>Later in the semester, we will use high-level language  tool which coverts normal C/C++ program to hardware description language by compilers.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662541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Behavioral Simulation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High-level model simulation</a:t>
            </a:r>
          </a:p>
          <a:p>
            <a:r>
              <a:rPr lang="en-US" dirty="0"/>
              <a:t>Before Synthesis using only HDL </a:t>
            </a:r>
          </a:p>
          <a:p>
            <a:r>
              <a:rPr lang="en-US" dirty="0"/>
              <a:t>Checking high-level design functional behavior </a:t>
            </a:r>
          </a:p>
          <a:p>
            <a:r>
              <a:rPr lang="en-US" dirty="0"/>
              <a:t>Without any timing constrains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27667" y="4469308"/>
            <a:ext cx="468444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/>
              <a:t>Fromhttps://www.xilinx.com/support/documentation/sw_manuals/xilinx11/platform_studio/ps_c_sim_behavioral_simulation.htm:</a:t>
            </a:r>
          </a:p>
        </p:txBody>
      </p:sp>
    </p:spTree>
    <p:extLst>
      <p:ext uri="{BB962C8B-B14F-4D97-AF65-F5344CB8AC3E}">
        <p14:creationId xmlns:p14="http://schemas.microsoft.com/office/powerpoint/2010/main" val="125346668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Verilog?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Hardware description language (HDL)</a:t>
            </a:r>
          </a:p>
          <a:p>
            <a:pPr lvl="1"/>
            <a:r>
              <a:rPr lang="en-US" sz="2000" dirty="0"/>
              <a:t>For designing and modeling hardware</a:t>
            </a:r>
          </a:p>
          <a:p>
            <a:r>
              <a:rPr lang="en-US" sz="2400" dirty="0"/>
              <a:t>Behavioral or algorithmic level </a:t>
            </a:r>
          </a:p>
          <a:p>
            <a:pPr lvl="1"/>
            <a:r>
              <a:rPr lang="en-US" sz="2000" dirty="0"/>
              <a:t>Highest level of abstraction. Similar to C </a:t>
            </a:r>
          </a:p>
          <a:p>
            <a:pPr lvl="2"/>
            <a:r>
              <a:rPr lang="en-US" sz="1600" dirty="0"/>
              <a:t>E.g.) you can use if-else </a:t>
            </a:r>
          </a:p>
          <a:p>
            <a:r>
              <a:rPr lang="en-US" sz="2600" dirty="0"/>
              <a:t>Other hardware description languages </a:t>
            </a:r>
          </a:p>
          <a:p>
            <a:pPr lvl="1"/>
            <a:r>
              <a:rPr lang="en-US" sz="2200" dirty="0"/>
              <a:t>VHDL </a:t>
            </a:r>
          </a:p>
          <a:p>
            <a:pPr lvl="1"/>
            <a:r>
              <a:rPr lang="en-US" sz="2200" dirty="0" err="1"/>
              <a:t>SystemC</a:t>
            </a:r>
            <a:r>
              <a:rPr lang="en-US" sz="2200" dirty="0"/>
              <a:t> </a:t>
            </a:r>
          </a:p>
          <a:p>
            <a:pPr lvl="1"/>
            <a:r>
              <a:rPr lang="en-US" sz="2200" dirty="0"/>
              <a:t>High-level languages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377418"/>
            <a:ext cx="2390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Palnitkar’s</a:t>
            </a:r>
            <a:r>
              <a:rPr lang="en-US" dirty="0"/>
              <a:t> Verilog HDL</a:t>
            </a:r>
          </a:p>
        </p:txBody>
      </p:sp>
    </p:spTree>
    <p:extLst>
      <p:ext uri="{BB962C8B-B14F-4D97-AF65-F5344CB8AC3E}">
        <p14:creationId xmlns:p14="http://schemas.microsoft.com/office/powerpoint/2010/main" val="3912202710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F497D"/>
                </a:solidFill>
              </a:rPr>
              <a:t>CAD Flow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2286000" y="952500"/>
            <a:ext cx="4572000" cy="144780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Verilog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solidFill>
                <a:schemeClr val="tx1"/>
              </a:solidFill>
              <a:latin typeface="Arial" charset="0"/>
            </a:endParaRPr>
          </a:p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tx1"/>
                </a:solidFill>
                <a:latin typeface="Arial" charset="0"/>
              </a:rPr>
              <a:t>i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nput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a, b;</a:t>
            </a:r>
          </a:p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tx1"/>
                </a:solidFill>
                <a:latin typeface="Arial" charset="0"/>
              </a:rPr>
              <a:t>output [1:0] sum;</a:t>
            </a:r>
          </a:p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tx1"/>
                </a:solidFill>
                <a:latin typeface="Arial" charset="0"/>
              </a:rPr>
              <a:t>assign sum = </a:t>
            </a:r>
            <a:r>
              <a:rPr lang="en-US" dirty="0" err="1">
                <a:solidFill>
                  <a:schemeClr val="tx1"/>
                </a:solidFill>
                <a:latin typeface="Arial" charset="0"/>
              </a:rPr>
              <a:t>a+b</a:t>
            </a:r>
            <a:r>
              <a:rPr lang="en-US" dirty="0">
                <a:solidFill>
                  <a:schemeClr val="tx1"/>
                </a:solidFill>
                <a:latin typeface="Arial" charset="0"/>
              </a:rPr>
              <a:t>;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0" y="4533900"/>
            <a:ext cx="8347075" cy="17179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Rectangle 7"/>
          <p:cNvSpPr/>
          <p:nvPr/>
        </p:nvSpPr>
        <p:spPr bwMode="auto">
          <a:xfrm>
            <a:off x="2590800" y="2857500"/>
            <a:ext cx="3200400" cy="114300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Netlist</a:t>
            </a:r>
            <a:endParaRPr kumimoji="0" lang="en-US" sz="1800" b="1" i="0" u="none" strike="noStrike" cap="none" normalizeH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1" dirty="0">
                <a:solidFill>
                  <a:schemeClr val="tx1"/>
                </a:solidFill>
                <a:latin typeface="Arial" charset="0"/>
              </a:rPr>
              <a:t>g</a:t>
            </a:r>
            <a:r>
              <a:rPr kumimoji="0" lang="en-US" sz="18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 “and”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n1 n2 n5</a:t>
            </a:r>
          </a:p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1" dirty="0">
                <a:solidFill>
                  <a:srgbClr val="000000"/>
                </a:solidFill>
                <a:latin typeface="Arial" charset="0"/>
              </a:rPr>
              <a:t>g2</a:t>
            </a:r>
            <a:r>
              <a:rPr lang="en-US" dirty="0">
                <a:solidFill>
                  <a:schemeClr val="tx1"/>
                </a:solidFill>
                <a:latin typeface="Arial" charset="0"/>
              </a:rPr>
              <a:t> “</a:t>
            </a:r>
            <a:r>
              <a:rPr lang="en-US" b="1" dirty="0">
                <a:solidFill>
                  <a:schemeClr val="tx1"/>
                </a:solidFill>
                <a:latin typeface="Arial" charset="0"/>
              </a:rPr>
              <a:t>and</a:t>
            </a:r>
            <a:r>
              <a:rPr lang="en-US" dirty="0">
                <a:solidFill>
                  <a:schemeClr val="tx1"/>
                </a:solidFill>
                <a:latin typeface="Arial" charset="0"/>
              </a:rPr>
              <a:t>” n3 n4 n6 </a:t>
            </a:r>
          </a:p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1" dirty="0">
                <a:solidFill>
                  <a:schemeClr val="tx1"/>
                </a:solidFill>
                <a:latin typeface="Arial" charset="0"/>
              </a:rPr>
              <a:t>g</a:t>
            </a:r>
            <a:r>
              <a:rPr kumimoji="0" lang="en-US" sz="18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3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“</a:t>
            </a:r>
            <a:r>
              <a:rPr kumimoji="0" lang="en-US" sz="18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or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” n5 n6 n7 …  </a:t>
            </a:r>
          </a:p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</a:t>
            </a: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4267200" y="2476500"/>
            <a:ext cx="0" cy="381000"/>
          </a:xfrm>
          <a:prstGeom prst="straightConnector1">
            <a:avLst/>
          </a:prstGeom>
          <a:solidFill>
            <a:schemeClr val="accent1"/>
          </a:solidFill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sp>
        <p:nvSpPr>
          <p:cNvPr id="16" name="Rectangle 15"/>
          <p:cNvSpPr/>
          <p:nvPr/>
        </p:nvSpPr>
        <p:spPr bwMode="auto">
          <a:xfrm>
            <a:off x="1371600" y="4457700"/>
            <a:ext cx="6019800" cy="1019175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</a:t>
            </a:r>
          </a:p>
        </p:txBody>
      </p:sp>
      <p:cxnSp>
        <p:nvCxnSpPr>
          <p:cNvPr id="17" name="Straight Arrow Connector 16"/>
          <p:cNvCxnSpPr/>
          <p:nvPr/>
        </p:nvCxnSpPr>
        <p:spPr bwMode="auto">
          <a:xfrm>
            <a:off x="4191000" y="4076700"/>
            <a:ext cx="0" cy="381000"/>
          </a:xfrm>
          <a:prstGeom prst="straightConnector1">
            <a:avLst/>
          </a:prstGeom>
          <a:solidFill>
            <a:schemeClr val="accent1"/>
          </a:solidFill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2895600" y="4076700"/>
            <a:ext cx="1031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Mapping </a:t>
            </a:r>
          </a:p>
        </p:txBody>
      </p:sp>
      <p:sp>
        <p:nvSpPr>
          <p:cNvPr id="19" name="Rounded Rectangle 18"/>
          <p:cNvSpPr/>
          <p:nvPr/>
        </p:nvSpPr>
        <p:spPr bwMode="auto">
          <a:xfrm>
            <a:off x="1600200" y="4610100"/>
            <a:ext cx="1447800" cy="685800"/>
          </a:xfrm>
          <a:prstGeom prst="round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FPGA</a:t>
            </a:r>
          </a:p>
        </p:txBody>
      </p:sp>
      <p:sp>
        <p:nvSpPr>
          <p:cNvPr id="21" name="Rounded Rectangle 20"/>
          <p:cNvSpPr/>
          <p:nvPr/>
        </p:nvSpPr>
        <p:spPr bwMode="auto">
          <a:xfrm>
            <a:off x="4519863" y="4610100"/>
            <a:ext cx="1447800" cy="685800"/>
          </a:xfrm>
          <a:prstGeom prst="round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ASIC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(Custom ICs)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38200" y="2400300"/>
            <a:ext cx="2849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Compilations and synthesis </a:t>
            </a:r>
          </a:p>
        </p:txBody>
      </p:sp>
      <p:pic>
        <p:nvPicPr>
          <p:cNvPr id="23" name="Picture 71" descr="ch03-fulladde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7333" y="2552701"/>
            <a:ext cx="2432480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19614850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Verilog?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Gate-level </a:t>
            </a:r>
          </a:p>
          <a:p>
            <a:pPr lvl="1"/>
            <a:r>
              <a:rPr lang="en-US" sz="2000" dirty="0"/>
              <a:t>Modules are implemented in terms of logics and interconnections (gates and wires) </a:t>
            </a:r>
          </a:p>
          <a:p>
            <a:r>
              <a:rPr lang="en-US" sz="2400" dirty="0"/>
              <a:t>Switch level </a:t>
            </a:r>
          </a:p>
          <a:p>
            <a:pPr lvl="1"/>
            <a:r>
              <a:rPr lang="en-US" sz="2000" dirty="0"/>
              <a:t>Lowest level of abstraction. Switches, storage nodes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377418"/>
            <a:ext cx="2390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Palnitkar’s</a:t>
            </a:r>
            <a:r>
              <a:rPr lang="en-US" dirty="0"/>
              <a:t> Verilog HDL</a:t>
            </a:r>
          </a:p>
        </p:txBody>
      </p:sp>
    </p:spTree>
    <p:extLst>
      <p:ext uri="{BB962C8B-B14F-4D97-AF65-F5344CB8AC3E}">
        <p14:creationId xmlns:p14="http://schemas.microsoft.com/office/powerpoint/2010/main" val="4107559384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Verilog Module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685800" y="2324100"/>
            <a:ext cx="6781800" cy="2667000"/>
          </a:xfrm>
          <a:prstGeom prst="rect">
            <a:avLst/>
          </a:prstGeom>
          <a:noFill/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5377418"/>
            <a:ext cx="2390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Palnitkar’s</a:t>
            </a:r>
            <a:r>
              <a:rPr lang="en-US" dirty="0"/>
              <a:t> Verilog HDL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685800" y="1333500"/>
            <a:ext cx="6781800" cy="990600"/>
          </a:xfrm>
          <a:prstGeom prst="rect">
            <a:avLst/>
          </a:prstGeom>
          <a:noFill/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5800" y="1333500"/>
            <a:ext cx="4544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Module Name,</a:t>
            </a:r>
          </a:p>
          <a:p>
            <a:r>
              <a:rPr lang="en-US" dirty="0"/>
              <a:t>Port List, Port Declarations (if ports present)</a:t>
            </a:r>
          </a:p>
          <a:p>
            <a:r>
              <a:rPr lang="en-US" dirty="0"/>
              <a:t>Parameters (optional)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8200" y="2628900"/>
            <a:ext cx="3124200" cy="646331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Declarations of wires, </a:t>
            </a:r>
            <a:r>
              <a:rPr lang="en-US" dirty="0" err="1"/>
              <a:t>regs</a:t>
            </a:r>
            <a:r>
              <a:rPr lang="en-US" dirty="0"/>
              <a:t> and other variables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191000" y="2628900"/>
            <a:ext cx="3124200" cy="369332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Data flow statement (assign)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14400" y="3543300"/>
            <a:ext cx="3124200" cy="646331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Instantiation of lower level modules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67200" y="3390900"/>
            <a:ext cx="3124200" cy="923330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Always and initial blocks,</a:t>
            </a:r>
          </a:p>
          <a:p>
            <a:r>
              <a:rPr lang="en-US" dirty="0"/>
              <a:t>All behavioral statements go in these blocks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438400" y="4533900"/>
            <a:ext cx="3124200" cy="369332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Tasks and functions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5800" y="4991100"/>
            <a:ext cx="6781800" cy="381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endmodule</a:t>
            </a:r>
            <a:r>
              <a:rPr lang="en-US" dirty="0"/>
              <a:t> statement </a:t>
            </a:r>
          </a:p>
        </p:txBody>
      </p:sp>
    </p:spTree>
    <p:extLst>
      <p:ext uri="{BB962C8B-B14F-4D97-AF65-F5344CB8AC3E}">
        <p14:creationId xmlns:p14="http://schemas.microsoft.com/office/powerpoint/2010/main" val="2413744706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module &lt;module name&gt; (&lt;list of ports&gt;);</a:t>
            </a:r>
          </a:p>
          <a:p>
            <a:pPr marL="0" indent="0">
              <a:buNone/>
            </a:pPr>
            <a:r>
              <a:rPr lang="en-US" sz="2000" dirty="0"/>
              <a:t>         input &lt;width&gt; &lt;input port name&gt;; </a:t>
            </a:r>
          </a:p>
          <a:p>
            <a:pPr marL="0" indent="0">
              <a:buNone/>
            </a:pPr>
            <a:r>
              <a:rPr lang="en-US" sz="2000" dirty="0"/>
              <a:t>         output &lt;width&gt; &lt;output port name&gt;;</a:t>
            </a:r>
          </a:p>
          <a:p>
            <a:pPr marL="0" indent="0">
              <a:buNone/>
            </a:pPr>
            <a:r>
              <a:rPr lang="en-US" sz="2000" dirty="0"/>
              <a:t>          &lt;variable declarations&gt;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         &lt; statements&gt; // module internals </a:t>
            </a:r>
          </a:p>
          <a:p>
            <a:pPr marL="0" indent="0">
              <a:buNone/>
            </a:pPr>
            <a:r>
              <a:rPr lang="en-US" sz="2000" dirty="0" err="1"/>
              <a:t>endmodule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Module statement defines the interface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Each port has to be declared as input or output </a:t>
            </a:r>
          </a:p>
          <a:p>
            <a:pPr marL="0" indent="0">
              <a:buNone/>
            </a:pPr>
            <a:r>
              <a:rPr lang="en-US" sz="2000" dirty="0"/>
              <a:t>	width specified as [n-1:0] for a n-bit port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5377418"/>
            <a:ext cx="2390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Palnitkar’s</a:t>
            </a:r>
            <a:r>
              <a:rPr lang="en-US" dirty="0"/>
              <a:t> Verilog HDL</a:t>
            </a:r>
          </a:p>
        </p:txBody>
      </p:sp>
    </p:spTree>
    <p:extLst>
      <p:ext uri="{BB962C8B-B14F-4D97-AF65-F5344CB8AC3E}">
        <p14:creationId xmlns:p14="http://schemas.microsoft.com/office/powerpoint/2010/main" val="616653004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Ports : Connect Between Modules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Ports </a:t>
            </a:r>
          </a:p>
          <a:p>
            <a:r>
              <a:rPr lang="en-US" dirty="0"/>
              <a:t>Verilog keyword </a:t>
            </a:r>
          </a:p>
          <a:p>
            <a:r>
              <a:rPr lang="en-US" dirty="0"/>
              <a:t>Input : input port </a:t>
            </a:r>
          </a:p>
          <a:p>
            <a:r>
              <a:rPr lang="en-US" dirty="0"/>
              <a:t>Output: output port </a:t>
            </a:r>
          </a:p>
          <a:p>
            <a:r>
              <a:rPr lang="en-US" dirty="0" err="1"/>
              <a:t>Inout</a:t>
            </a:r>
            <a:r>
              <a:rPr lang="en-US" dirty="0"/>
              <a:t> : </a:t>
            </a:r>
            <a:r>
              <a:rPr lang="en-US" dirty="0" err="1"/>
              <a:t>bidirection</a:t>
            </a:r>
            <a:r>
              <a:rPr lang="en-US" dirty="0"/>
              <a:t> port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6400800" y="2324100"/>
            <a:ext cx="1447800" cy="129540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     Module </a:t>
            </a:r>
          </a:p>
        </p:txBody>
      </p:sp>
      <p:sp>
        <p:nvSpPr>
          <p:cNvPr id="8" name="Right Arrow 7"/>
          <p:cNvSpPr/>
          <p:nvPr/>
        </p:nvSpPr>
        <p:spPr bwMode="auto">
          <a:xfrm>
            <a:off x="5783179" y="2445182"/>
            <a:ext cx="609600" cy="381000"/>
          </a:xfrm>
          <a:prstGeom prst="rightArrow">
            <a:avLst/>
          </a:prstGeom>
          <a:solidFill>
            <a:schemeClr val="accent1"/>
          </a:solidFill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Right Arrow 8"/>
          <p:cNvSpPr/>
          <p:nvPr/>
        </p:nvSpPr>
        <p:spPr bwMode="auto">
          <a:xfrm>
            <a:off x="7848600" y="2512880"/>
            <a:ext cx="609600" cy="381000"/>
          </a:xfrm>
          <a:prstGeom prst="rightArrow">
            <a:avLst/>
          </a:prstGeom>
          <a:solidFill>
            <a:schemeClr val="accent1"/>
          </a:solidFill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Right Arrow 9"/>
          <p:cNvSpPr/>
          <p:nvPr/>
        </p:nvSpPr>
        <p:spPr bwMode="auto">
          <a:xfrm>
            <a:off x="5804296" y="3238500"/>
            <a:ext cx="609600" cy="381000"/>
          </a:xfrm>
          <a:prstGeom prst="rightArrow">
            <a:avLst/>
          </a:prstGeom>
          <a:solidFill>
            <a:schemeClr val="accent1"/>
          </a:solidFill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Right Arrow 10"/>
          <p:cNvSpPr/>
          <p:nvPr/>
        </p:nvSpPr>
        <p:spPr bwMode="auto">
          <a:xfrm>
            <a:off x="7835504" y="3173677"/>
            <a:ext cx="609600" cy="381000"/>
          </a:xfrm>
          <a:prstGeom prst="rightArrow">
            <a:avLst/>
          </a:prstGeom>
          <a:solidFill>
            <a:schemeClr val="accent1"/>
          </a:solidFill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Rounded Rectangle 12"/>
          <p:cNvSpPr/>
          <p:nvPr/>
        </p:nvSpPr>
        <p:spPr bwMode="auto">
          <a:xfrm>
            <a:off x="6413896" y="2512880"/>
            <a:ext cx="215504" cy="381000"/>
          </a:xfrm>
          <a:prstGeom prst="roundRect">
            <a:avLst/>
          </a:prstGeom>
          <a:solidFill>
            <a:schemeClr val="accent3"/>
          </a:solidFill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Rounded Rectangle 13"/>
          <p:cNvSpPr/>
          <p:nvPr/>
        </p:nvSpPr>
        <p:spPr bwMode="auto">
          <a:xfrm>
            <a:off x="6421917" y="3210711"/>
            <a:ext cx="215504" cy="381000"/>
          </a:xfrm>
          <a:prstGeom prst="roundRect">
            <a:avLst/>
          </a:prstGeom>
          <a:solidFill>
            <a:schemeClr val="accent3"/>
          </a:solidFill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Rounded Rectangle 15"/>
          <p:cNvSpPr/>
          <p:nvPr/>
        </p:nvSpPr>
        <p:spPr bwMode="auto">
          <a:xfrm>
            <a:off x="7617586" y="3173677"/>
            <a:ext cx="215504" cy="381000"/>
          </a:xfrm>
          <a:prstGeom prst="roundRect">
            <a:avLst/>
          </a:prstGeom>
          <a:solidFill>
            <a:schemeClr val="accent3"/>
          </a:solidFill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Rounded Rectangle 17"/>
          <p:cNvSpPr/>
          <p:nvPr/>
        </p:nvSpPr>
        <p:spPr bwMode="auto">
          <a:xfrm>
            <a:off x="7623424" y="2512880"/>
            <a:ext cx="215504" cy="381000"/>
          </a:xfrm>
          <a:prstGeom prst="roundRect">
            <a:avLst/>
          </a:prstGeom>
          <a:solidFill>
            <a:schemeClr val="accent3"/>
          </a:solidFill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679488" y="1748953"/>
            <a:ext cx="689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ports</a:t>
            </a:r>
          </a:p>
        </p:txBody>
      </p:sp>
      <p:cxnSp>
        <p:nvCxnSpPr>
          <p:cNvPr id="21" name="Straight Arrow Connector 20"/>
          <p:cNvCxnSpPr>
            <a:stCxn id="19" idx="2"/>
            <a:endCxn id="13" idx="3"/>
          </p:cNvCxnSpPr>
          <p:nvPr/>
        </p:nvCxnSpPr>
        <p:spPr bwMode="auto">
          <a:xfrm>
            <a:off x="6024102" y="2118285"/>
            <a:ext cx="605298" cy="585095"/>
          </a:xfrm>
          <a:prstGeom prst="straightConnector1">
            <a:avLst/>
          </a:prstGeom>
          <a:solidFill>
            <a:schemeClr val="accent1"/>
          </a:solidFill>
          <a:ln w="12700" cap="sq" cmpd="sng" algn="ctr">
            <a:solidFill>
              <a:schemeClr val="tx1"/>
            </a:solidFill>
            <a:prstDash val="sysDash"/>
            <a:round/>
            <a:headEnd type="none" w="sm" len="sm"/>
            <a:tailEnd type="triangle"/>
          </a:ln>
          <a:effectLst/>
        </p:spPr>
      </p:cxnSp>
      <p:cxnSp>
        <p:nvCxnSpPr>
          <p:cNvPr id="22" name="Straight Arrow Connector 21"/>
          <p:cNvCxnSpPr>
            <a:stCxn id="19" idx="2"/>
            <a:endCxn id="18" idx="1"/>
          </p:cNvCxnSpPr>
          <p:nvPr/>
        </p:nvCxnSpPr>
        <p:spPr bwMode="auto">
          <a:xfrm>
            <a:off x="6024102" y="2118285"/>
            <a:ext cx="1599322" cy="585095"/>
          </a:xfrm>
          <a:prstGeom prst="straightConnector1">
            <a:avLst/>
          </a:prstGeom>
          <a:solidFill>
            <a:schemeClr val="accent1"/>
          </a:solidFill>
          <a:ln w="12700" cap="sq" cmpd="sng" algn="ctr">
            <a:solidFill>
              <a:schemeClr val="tx1"/>
            </a:solidFill>
            <a:prstDash val="dash"/>
            <a:round/>
            <a:headEnd type="none" w="sm" len="sm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295298847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Verilog</a:t>
            </a:r>
            <a:r>
              <a:rPr lang="en-US" dirty="0"/>
              <a:t> Module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1">
              <a:buNone/>
            </a:pPr>
            <a:r>
              <a:rPr lang="en-US" sz="2000" dirty="0"/>
              <a:t>module </a:t>
            </a:r>
            <a:r>
              <a:rPr lang="en-US" sz="2000" b="1" dirty="0" err="1">
                <a:solidFill>
                  <a:srgbClr val="C00000"/>
                </a:solidFill>
              </a:rPr>
              <a:t>myxor</a:t>
            </a:r>
            <a:r>
              <a:rPr lang="en-US" sz="2000" dirty="0"/>
              <a:t> (c, a, b); // Note: List interface signals</a:t>
            </a:r>
          </a:p>
          <a:p>
            <a:pPr lvl="1">
              <a:buNone/>
            </a:pPr>
            <a:r>
              <a:rPr lang="en-US" sz="2000" dirty="0"/>
              <a:t>	// Declare interface signals</a:t>
            </a:r>
          </a:p>
          <a:p>
            <a:pPr lvl="1">
              <a:buNone/>
            </a:pPr>
            <a:r>
              <a:rPr lang="en-US" sz="2000" dirty="0"/>
              <a:t>	output c;</a:t>
            </a:r>
          </a:p>
          <a:p>
            <a:pPr lvl="1">
              <a:buNone/>
            </a:pPr>
            <a:r>
              <a:rPr lang="en-US" sz="2000" dirty="0"/>
              <a:t>	input a, b;</a:t>
            </a:r>
          </a:p>
          <a:p>
            <a:pPr lvl="1">
              <a:buNone/>
            </a:pPr>
            <a:r>
              <a:rPr lang="en-US" sz="2000" dirty="0"/>
              <a:t>	// declare internal wires</a:t>
            </a:r>
          </a:p>
          <a:p>
            <a:pPr lvl="1">
              <a:buNone/>
            </a:pPr>
            <a:r>
              <a:rPr lang="en-US" sz="2000" dirty="0"/>
              <a:t>	wire </a:t>
            </a:r>
            <a:r>
              <a:rPr lang="en-US" sz="2000" dirty="0" err="1"/>
              <a:t>nota,notb,anotb,bnota</a:t>
            </a:r>
            <a:r>
              <a:rPr lang="en-US" sz="2000" dirty="0"/>
              <a:t>;</a:t>
            </a:r>
          </a:p>
          <a:p>
            <a:pPr lvl="1">
              <a:buNone/>
            </a:pPr>
            <a:r>
              <a:rPr lang="en-US" sz="2000" dirty="0"/>
              <a:t>	// Describe internal circuitry</a:t>
            </a:r>
          </a:p>
          <a:p>
            <a:pPr lvl="1">
              <a:buNone/>
            </a:pPr>
            <a:r>
              <a:rPr lang="en-US" sz="2000" dirty="0"/>
              <a:t>	not(</a:t>
            </a:r>
            <a:r>
              <a:rPr lang="en-US" sz="2000" dirty="0" err="1"/>
              <a:t>nota,a</a:t>
            </a:r>
            <a:r>
              <a:rPr lang="en-US" sz="2000" dirty="0"/>
              <a:t>);	// nota = not a, using not() primitive module</a:t>
            </a:r>
          </a:p>
          <a:p>
            <a:pPr lvl="1">
              <a:buNone/>
            </a:pPr>
            <a:r>
              <a:rPr lang="en-US" sz="2000" dirty="0"/>
              <a:t>	not(</a:t>
            </a:r>
            <a:r>
              <a:rPr lang="en-US" sz="2000" dirty="0" err="1"/>
              <a:t>notb,b</a:t>
            </a:r>
            <a:r>
              <a:rPr lang="en-US" sz="2000" dirty="0"/>
              <a:t>);	// </a:t>
            </a:r>
            <a:r>
              <a:rPr lang="en-US" sz="2000" dirty="0" err="1"/>
              <a:t>notb</a:t>
            </a:r>
            <a:r>
              <a:rPr lang="en-US" sz="2000" dirty="0"/>
              <a:t> = not b</a:t>
            </a:r>
          </a:p>
          <a:p>
            <a:pPr lvl="1">
              <a:buNone/>
            </a:pPr>
            <a:r>
              <a:rPr lang="en-US" sz="2000" dirty="0"/>
              <a:t>	and(</a:t>
            </a:r>
            <a:r>
              <a:rPr lang="en-US" sz="2000" dirty="0" err="1"/>
              <a:t>anotb</a:t>
            </a:r>
            <a:r>
              <a:rPr lang="en-US" sz="2000" dirty="0"/>
              <a:t>, a, </a:t>
            </a:r>
            <a:r>
              <a:rPr lang="en-US" sz="2000" dirty="0" err="1"/>
              <a:t>notb</a:t>
            </a:r>
            <a:r>
              <a:rPr lang="en-US" sz="2000" dirty="0"/>
              <a:t>); // </a:t>
            </a:r>
            <a:r>
              <a:rPr lang="en-US" sz="2000" dirty="0" err="1"/>
              <a:t>anotb</a:t>
            </a:r>
            <a:r>
              <a:rPr lang="en-US" sz="2000" dirty="0"/>
              <a:t> = a and </a:t>
            </a:r>
            <a:r>
              <a:rPr lang="en-US" sz="2000" dirty="0" err="1"/>
              <a:t>notb</a:t>
            </a:r>
            <a:endParaRPr lang="en-US" sz="2000" dirty="0"/>
          </a:p>
          <a:p>
            <a:pPr lvl="1">
              <a:buNone/>
            </a:pPr>
            <a:r>
              <a:rPr lang="en-US" sz="2000" dirty="0"/>
              <a:t>	and(</a:t>
            </a:r>
            <a:r>
              <a:rPr lang="en-US" sz="2000" dirty="0" err="1"/>
              <a:t>bnota</a:t>
            </a:r>
            <a:r>
              <a:rPr lang="en-US" sz="2000" dirty="0"/>
              <a:t>, b, nota); // </a:t>
            </a:r>
            <a:r>
              <a:rPr lang="en-US" sz="2000" dirty="0" err="1"/>
              <a:t>bnota</a:t>
            </a:r>
            <a:r>
              <a:rPr lang="en-US" sz="2000" dirty="0"/>
              <a:t>=b and nota</a:t>
            </a:r>
          </a:p>
          <a:p>
            <a:pPr lvl="1">
              <a:buNone/>
            </a:pPr>
            <a:r>
              <a:rPr lang="en-US" sz="2000" dirty="0"/>
              <a:t>	or(</a:t>
            </a:r>
            <a:r>
              <a:rPr lang="en-US" sz="2000" dirty="0" err="1"/>
              <a:t>c,anotb,bnota</a:t>
            </a:r>
            <a:r>
              <a:rPr lang="en-US" sz="2000" dirty="0"/>
              <a:t>);</a:t>
            </a:r>
          </a:p>
          <a:p>
            <a:pPr lvl="1">
              <a:buNone/>
            </a:pPr>
            <a:r>
              <a:rPr lang="en-US" sz="2000" dirty="0" err="1"/>
              <a:t>endmodule</a:t>
            </a:r>
            <a:endParaRPr lang="en-US" sz="2000" dirty="0"/>
          </a:p>
          <a:p>
            <a:pPr lvl="1">
              <a:buNone/>
            </a:pPr>
            <a:endParaRPr lang="en-US" sz="2000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655026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GT-CoC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GT-CoC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GT-Co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T-Co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T-Co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T-Co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T-Co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T-Co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T-Co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T-Co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T-Co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T-Co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T-Co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T-Co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Powerpoint_FINAL">
  <a:themeElements>
    <a:clrScheme name="1_Powerpoint_FINAL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Powerpoint_FINAL">
      <a:majorFont>
        <a:latin typeface="AUdimat"/>
        <a:ea typeface=""/>
        <a:cs typeface="Arial"/>
      </a:majorFont>
      <a:minorFont>
        <a:latin typeface="AUdimat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Powerpoint_FIN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Powerpoint_FINA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Powerpoint_FINA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Powerpoint_FINA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Powerpoint_FINA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Powerpoint_FINA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owerpoint_FINA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owerpoint_FINA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owerpoint_FINA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owerpoint_FINA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owerpoint_FINA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owerpoint_FINA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Powerpoint_FINAL">
  <a:themeElements>
    <a:clrScheme name="2_Powerpoint_FINAL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2_Powerpoint_FINAL">
      <a:majorFont>
        <a:latin typeface="AUdimat"/>
        <a:ea typeface=""/>
        <a:cs typeface=""/>
      </a:majorFont>
      <a:minorFont>
        <a:latin typeface="AUdim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2_Powerpoint_FIN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Powerpoint_FINA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Powerpoint_FINA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Powerpoint_FINA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Powerpoint_FINA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Powerpoint_FINA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Powerpoint_FINA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Powerpoint_FINA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Powerpoint_FINA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Powerpoint_FINA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Powerpoint_FINA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Powerpoint_FINA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2008-comparch</Template>
  <TotalTime>44616</TotalTime>
  <Words>1288</Words>
  <Application>Microsoft Macintosh PowerPoint</Application>
  <PresentationFormat>On-screen Show (16:10)</PresentationFormat>
  <Paragraphs>256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AUdimat</vt:lpstr>
      <vt:lpstr>HandelGothic BT</vt:lpstr>
      <vt:lpstr>Arial</vt:lpstr>
      <vt:lpstr>Calibri</vt:lpstr>
      <vt:lpstr>Franklin Gothic Book</vt:lpstr>
      <vt:lpstr>Franklin Gothic Demi</vt:lpstr>
      <vt:lpstr>GT-CoC</vt:lpstr>
      <vt:lpstr>1_Powerpoint_FINAL</vt:lpstr>
      <vt:lpstr>2_Powerpoint_FINAL</vt:lpstr>
      <vt:lpstr>CS3220 Processor Design</vt:lpstr>
      <vt:lpstr>Now, programming FPGA </vt:lpstr>
      <vt:lpstr>What is Verilog?</vt:lpstr>
      <vt:lpstr>CAD Flow </vt:lpstr>
      <vt:lpstr>Verilog?</vt:lpstr>
      <vt:lpstr>Components of a Verilog Module</vt:lpstr>
      <vt:lpstr>Modules</vt:lpstr>
      <vt:lpstr>Ports : Connect Between Modules </vt:lpstr>
      <vt:lpstr>Simple Verilog Module</vt:lpstr>
      <vt:lpstr>Instances  </vt:lpstr>
      <vt:lpstr>Lexical Conventions</vt:lpstr>
      <vt:lpstr>Reduction Operators </vt:lpstr>
      <vt:lpstr>Literals</vt:lpstr>
      <vt:lpstr>Registers vs. Wire </vt:lpstr>
      <vt:lpstr>Conditional Operator </vt:lpstr>
      <vt:lpstr>Continuous (Dataflow) Assignment </vt:lpstr>
      <vt:lpstr>Always Statement </vt:lpstr>
      <vt:lpstr>General rules for always </vt:lpstr>
      <vt:lpstr>Simulation</vt:lpstr>
      <vt:lpstr>Behavioral Simulation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4290/6290</dc:title>
  <dc:creator>Hyesoon</dc:creator>
  <cp:lastModifiedBy>Kim, Hyesoon</cp:lastModifiedBy>
  <cp:revision>400</cp:revision>
  <dcterms:created xsi:type="dcterms:W3CDTF">2006-08-16T00:00:00Z</dcterms:created>
  <dcterms:modified xsi:type="dcterms:W3CDTF">2021-01-19T11:44:51Z</dcterms:modified>
</cp:coreProperties>
</file>